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5"/>
  </p:notesMasterIdLst>
  <p:handoutMasterIdLst>
    <p:handoutMasterId r:id="rId26"/>
  </p:handoutMasterIdLst>
  <p:sldIdLst>
    <p:sldId id="256" r:id="rId2"/>
    <p:sldId id="413" r:id="rId3"/>
    <p:sldId id="526" r:id="rId4"/>
    <p:sldId id="527" r:id="rId5"/>
    <p:sldId id="528" r:id="rId6"/>
    <p:sldId id="532" r:id="rId7"/>
    <p:sldId id="439" r:id="rId8"/>
    <p:sldId id="537" r:id="rId9"/>
    <p:sldId id="530" r:id="rId10"/>
    <p:sldId id="531" r:id="rId11"/>
    <p:sldId id="538" r:id="rId12"/>
    <p:sldId id="533" r:id="rId13"/>
    <p:sldId id="498" r:id="rId14"/>
    <p:sldId id="534" r:id="rId15"/>
    <p:sldId id="535" r:id="rId16"/>
    <p:sldId id="536" r:id="rId17"/>
    <p:sldId id="539" r:id="rId18"/>
    <p:sldId id="572" r:id="rId19"/>
    <p:sldId id="540" r:id="rId20"/>
    <p:sldId id="542" r:id="rId21"/>
    <p:sldId id="543" r:id="rId22"/>
    <p:sldId id="545" r:id="rId23"/>
    <p:sldId id="412" r:id="rId24"/>
  </p:sldIdLst>
  <p:sldSz cx="9144000" cy="6858000" type="screen4x3"/>
  <p:notesSz cx="6735763" cy="9799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pos="54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B0252A"/>
    <a:srgbClr val="99CCFF"/>
    <a:srgbClr val="6FEA00"/>
    <a:srgbClr val="75F600"/>
    <a:srgbClr val="E9EE12"/>
    <a:srgbClr val="CCECFF"/>
    <a:srgbClr val="3333CC"/>
    <a:srgbClr val="5A8FDC"/>
    <a:srgbClr val="9E3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9852" autoAdjust="0"/>
  </p:normalViewPr>
  <p:slideViewPr>
    <p:cSldViewPr>
      <p:cViewPr varScale="1">
        <p:scale>
          <a:sx n="110" d="100"/>
          <a:sy n="110" d="100"/>
        </p:scale>
        <p:origin x="1698" y="108"/>
      </p:cViewPr>
      <p:guideLst>
        <p:guide orient="horz" pos="2160"/>
        <p:guide pos="272"/>
        <p:guide pos="2880"/>
        <p:guide pos="54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5256"/>
    </p:cViewPr>
  </p:sorterViewPr>
  <p:notesViewPr>
    <p:cSldViewPr>
      <p:cViewPr varScale="1">
        <p:scale>
          <a:sx n="62" d="100"/>
          <a:sy n="62" d="100"/>
        </p:scale>
        <p:origin x="-1742" y="-77"/>
      </p:cViewPr>
      <p:guideLst>
        <p:guide orient="horz" pos="3087"/>
        <p:guide pos="2122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wmf"/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8998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9B4C94B5-407C-4B4C-9ED1-7B503758531F}" type="datetimeFigureOut">
              <a:rPr lang="zh-CN" altLang="en-US"/>
              <a:pPr>
                <a:defRPr/>
              </a:pPr>
              <a:t>2025/12/16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07955"/>
            <a:ext cx="2918831" cy="48998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Bef>
                <a:spcPct val="0"/>
              </a:spcBef>
              <a:buFontTx/>
              <a:buNone/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849E6E72-066C-41B7-B4B9-7413B0EE27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83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831" cy="48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5373" y="0"/>
            <a:ext cx="2918831" cy="48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756E2CA-28A0-4950-A964-0ED16F50CE15}" type="datetimeFigureOut">
              <a:rPr lang="zh-CN" altLang="en-US"/>
              <a:pPr>
                <a:defRPr/>
              </a:pPr>
              <a:t>2025/12/16</a:t>
            </a:fld>
            <a:endParaRPr lang="en-US" altLang="zh-CN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35013"/>
            <a:ext cx="4897437" cy="3675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7" y="4654828"/>
            <a:ext cx="5388610" cy="440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7955"/>
            <a:ext cx="2918831" cy="48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5373" y="9307955"/>
            <a:ext cx="2918831" cy="48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500F3BC-DA0C-4BF6-95ED-1D252F56F2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2260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2D9E0D6A-2552-4297-9FA6-25CF5E2202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BF1151E-9D12-4288-ACDB-6D6A7B5C3542}" type="slidenum">
              <a:rPr lang="en-US" altLang="zh-CN" sz="1300" smtClean="0"/>
              <a:pPr>
                <a:spcBef>
                  <a:spcPct val="0"/>
                </a:spcBef>
              </a:pPr>
              <a:t>1</a:t>
            </a:fld>
            <a:endParaRPr lang="en-US" altLang="zh-CN" sz="13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9D33E223-2E38-4027-A823-CE49BD712F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A9D2A8E-B803-4F80-BCC6-8334F8CA4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525A0AE-6DC0-49F0-B40B-F1585A9751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DF619B-8CF1-47FC-8AA1-8FF7F51C6A20}" type="slidenum">
              <a:rPr lang="en-US" altLang="zh-CN" sz="1300" smtClean="0"/>
              <a:pPr>
                <a:spcBef>
                  <a:spcPct val="0"/>
                </a:spcBef>
              </a:pPr>
              <a:t>10</a:t>
            </a:fld>
            <a:endParaRPr lang="en-US" altLang="zh-CN" sz="13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2652B9-116D-4EAA-A56E-C8B1E24A88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F0623C03-AC3B-4DF0-A3FA-949B6AAC0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51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D2E505D9-9A27-4053-BF8D-973B68C1B6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189A883-F491-4B76-8D02-DC5B9712170B}" type="slidenum">
              <a:rPr lang="en-US" altLang="zh-CN" sz="1300" smtClean="0"/>
              <a:pPr>
                <a:spcBef>
                  <a:spcPct val="0"/>
                </a:spcBef>
              </a:pPr>
              <a:t>11</a:t>
            </a:fld>
            <a:endParaRPr lang="en-US" altLang="zh-CN" sz="13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72109583-51F3-4969-A094-7616AE82D5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75CC4B94-FDA4-443C-AAD8-139A2BE460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5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B8416C6A-9473-41E6-BE83-D2BC0D07B6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79B8909-AAC8-4181-AE5A-91B7F61CF475}" type="slidenum">
              <a:rPr lang="en-US" altLang="zh-CN" sz="1300" smtClean="0"/>
              <a:pPr>
                <a:spcBef>
                  <a:spcPct val="0"/>
                </a:spcBef>
              </a:pPr>
              <a:t>12</a:t>
            </a:fld>
            <a:endParaRPr lang="en-US" altLang="zh-CN" sz="13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6F55928-BCFE-4D8A-9509-5696DC44DE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C201424-DC3C-4862-90EA-3B4C334FB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2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6163694C-C69B-4DEA-8048-F4C0BB4410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D4A49E2-0819-41BA-A9FD-1E272DB94207}" type="slidenum">
              <a:rPr lang="en-US" altLang="zh-CN" sz="1300" smtClean="0"/>
              <a:pPr>
                <a:spcBef>
                  <a:spcPct val="0"/>
                </a:spcBef>
              </a:pPr>
              <a:t>13</a:t>
            </a:fld>
            <a:endParaRPr lang="en-US" altLang="zh-CN" sz="13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A4399DD8-48FF-4F3E-8EFD-CF2003D3FA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C92162C5-ACC2-4F4C-A92C-6A6B35F844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391442C5-A8AB-496C-9957-9AC48966D1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3321AE3-F03D-4716-9CD7-1BA15212C899}" type="slidenum">
              <a:rPr lang="en-US" altLang="zh-CN" sz="1300" smtClean="0"/>
              <a:pPr>
                <a:spcBef>
                  <a:spcPct val="0"/>
                </a:spcBef>
              </a:pPr>
              <a:t>14</a:t>
            </a:fld>
            <a:endParaRPr lang="en-US" altLang="zh-CN" sz="13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70E12D99-BA4D-44AF-9499-D7D8485C09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0B7C88F3-BB6D-4558-9578-2A33966F9D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344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EA668DAF-45A3-4DC6-B3D7-CAA6F809E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FBD44E1-55E2-4E87-A3F0-428442C1BE16}" type="slidenum">
              <a:rPr lang="en-US" altLang="zh-CN" sz="1300" smtClean="0"/>
              <a:pPr>
                <a:spcBef>
                  <a:spcPct val="0"/>
                </a:spcBef>
              </a:pPr>
              <a:t>15</a:t>
            </a:fld>
            <a:endParaRPr lang="en-US" altLang="zh-CN" sz="13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66A19031-8B2C-46B4-B0AF-2B36E4D798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4DBB2571-103B-4E4D-9F13-AE80923DB1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3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FF41B9A-D1DC-46B9-8A77-A0570C65D1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C8129F-66A7-4A70-8EF8-F7DCBC475E8D}" type="slidenum">
              <a:rPr lang="en-US" altLang="zh-CN" sz="1300" smtClean="0"/>
              <a:pPr>
                <a:spcBef>
                  <a:spcPct val="0"/>
                </a:spcBef>
              </a:pPr>
              <a:t>16</a:t>
            </a:fld>
            <a:endParaRPr lang="en-US" altLang="zh-CN" sz="13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AEEC4E00-7D25-4D0A-A19E-68D1C678CC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B3F86FB-F899-40B9-98E5-186B3374F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40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FF41B9A-D1DC-46B9-8A77-A0570C65D1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C8129F-66A7-4A70-8EF8-F7DCBC475E8D}" type="slidenum">
              <a:rPr lang="en-US" altLang="zh-CN" sz="1300" smtClean="0"/>
              <a:pPr>
                <a:spcBef>
                  <a:spcPct val="0"/>
                </a:spcBef>
              </a:pPr>
              <a:t>17</a:t>
            </a:fld>
            <a:endParaRPr lang="en-US" altLang="zh-CN" sz="13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AEEC4E00-7D25-4D0A-A19E-68D1C678CC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B3F86FB-F899-40B9-98E5-186B3374F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12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B8416C6A-9473-41E6-BE83-D2BC0D07B6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79B8909-AAC8-4181-AE5A-91B7F61CF475}" type="slidenum">
              <a:rPr lang="en-US" altLang="zh-CN" sz="1300" smtClean="0"/>
              <a:pPr>
                <a:spcBef>
                  <a:spcPct val="0"/>
                </a:spcBef>
              </a:pPr>
              <a:t>19</a:t>
            </a:fld>
            <a:endParaRPr lang="en-US" altLang="zh-CN" sz="13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6F55928-BCFE-4D8A-9509-5696DC44DE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C201424-DC3C-4862-90EA-3B4C334FB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16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FF41B9A-D1DC-46B9-8A77-A0570C65D1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C8129F-66A7-4A70-8EF8-F7DCBC475E8D}" type="slidenum">
              <a:rPr lang="en-US" altLang="zh-CN" sz="1300" smtClean="0"/>
              <a:pPr>
                <a:spcBef>
                  <a:spcPct val="0"/>
                </a:spcBef>
              </a:pPr>
              <a:t>20</a:t>
            </a:fld>
            <a:endParaRPr lang="en-US" altLang="zh-CN" sz="13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AEEC4E00-7D25-4D0A-A19E-68D1C678CC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B3F86FB-F899-40B9-98E5-186B3374F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4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B8416C6A-9473-41E6-BE83-D2BC0D07B6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79B8909-AAC8-4181-AE5A-91B7F61CF475}" type="slidenum">
              <a:rPr lang="en-US" altLang="zh-CN" sz="1300" smtClean="0"/>
              <a:pPr>
                <a:spcBef>
                  <a:spcPct val="0"/>
                </a:spcBef>
              </a:pPr>
              <a:t>2</a:t>
            </a:fld>
            <a:endParaRPr lang="en-US" altLang="zh-CN" sz="13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6F55928-BCFE-4D8A-9509-5696DC44DE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C201424-DC3C-4862-90EA-3B4C334FB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742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FF41B9A-D1DC-46B9-8A77-A0570C65D1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C8129F-66A7-4A70-8EF8-F7DCBC475E8D}" type="slidenum">
              <a:rPr lang="en-US" altLang="zh-CN" sz="1300" smtClean="0"/>
              <a:pPr>
                <a:spcBef>
                  <a:spcPct val="0"/>
                </a:spcBef>
              </a:pPr>
              <a:t>21</a:t>
            </a:fld>
            <a:endParaRPr lang="en-US" altLang="zh-CN" sz="13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AEEC4E00-7D25-4D0A-A19E-68D1C678CC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B3F86FB-F899-40B9-98E5-186B3374F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51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5FF41B9A-D1DC-46B9-8A77-A0570C65D1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5C8129F-66A7-4A70-8EF8-F7DCBC475E8D}" type="slidenum">
              <a:rPr lang="en-US" altLang="zh-CN" sz="1300" smtClean="0"/>
              <a:pPr>
                <a:spcBef>
                  <a:spcPct val="0"/>
                </a:spcBef>
              </a:pPr>
              <a:t>22</a:t>
            </a:fld>
            <a:endParaRPr lang="en-US" altLang="zh-CN" sz="13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AEEC4E00-7D25-4D0A-A19E-68D1C678CC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B3F86FB-F899-40B9-98E5-186B3374F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4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D1CCABF7-152D-40B7-81EE-FD0D4CCA5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880685-860B-4816-A707-33A7D56033A1}" type="slidenum">
              <a:rPr lang="en-US" altLang="zh-CN" sz="1300" smtClean="0"/>
              <a:pPr>
                <a:spcBef>
                  <a:spcPct val="0"/>
                </a:spcBef>
              </a:pPr>
              <a:t>3</a:t>
            </a:fld>
            <a:endParaRPr lang="en-US" altLang="zh-CN" sz="13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FC4343-D02C-4A9A-B46F-632439F89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7F64AB9-67FC-46AD-9304-96DFBACAB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D1CCABF7-152D-40B7-81EE-FD0D4CCA5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880685-860B-4816-A707-33A7D56033A1}" type="slidenum">
              <a:rPr lang="en-US" altLang="zh-CN" sz="1300" smtClean="0"/>
              <a:pPr>
                <a:spcBef>
                  <a:spcPct val="0"/>
                </a:spcBef>
              </a:pPr>
              <a:t>4</a:t>
            </a:fld>
            <a:endParaRPr lang="en-US" altLang="zh-CN" sz="13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FC4343-D02C-4A9A-B46F-632439F89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7F64AB9-67FC-46AD-9304-96DFBACAB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1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D1CCABF7-152D-40B7-81EE-FD0D4CCA57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880685-860B-4816-A707-33A7D56033A1}" type="slidenum">
              <a:rPr lang="en-US" altLang="zh-CN" sz="1300" smtClean="0"/>
              <a:pPr>
                <a:spcBef>
                  <a:spcPct val="0"/>
                </a:spcBef>
              </a:pPr>
              <a:t>5</a:t>
            </a:fld>
            <a:endParaRPr lang="en-US" altLang="zh-CN" sz="13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D2FC4343-D02C-4A9A-B46F-632439F89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77F64AB9-67FC-46AD-9304-96DFBACAB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301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B8416C6A-9473-41E6-BE83-D2BC0D07B6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79B8909-AAC8-4181-AE5A-91B7F61CF475}" type="slidenum">
              <a:rPr lang="en-US" altLang="zh-CN" sz="1300" smtClean="0"/>
              <a:pPr>
                <a:spcBef>
                  <a:spcPct val="0"/>
                </a:spcBef>
              </a:pPr>
              <a:t>6</a:t>
            </a:fld>
            <a:endParaRPr lang="en-US" altLang="zh-CN" sz="13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16F55928-BCFE-4D8A-9509-5696DC44DE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1C201424-DC3C-4862-90EA-3B4C334FB6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66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525A0AE-6DC0-49F0-B40B-F1585A9751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DF619B-8CF1-47FC-8AA1-8FF7F51C6A20}" type="slidenum">
              <a:rPr lang="en-US" altLang="zh-CN" sz="1300" smtClean="0"/>
              <a:pPr>
                <a:spcBef>
                  <a:spcPct val="0"/>
                </a:spcBef>
              </a:pPr>
              <a:t>7</a:t>
            </a:fld>
            <a:endParaRPr lang="en-US" altLang="zh-CN" sz="13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2652B9-116D-4EAA-A56E-C8B1E24A88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F0623C03-AC3B-4DF0-A3FA-949B6AAC0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525A0AE-6DC0-49F0-B40B-F1585A9751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DF619B-8CF1-47FC-8AA1-8FF7F51C6A20}" type="slidenum">
              <a:rPr lang="en-US" altLang="zh-CN" sz="1300" smtClean="0"/>
              <a:pPr>
                <a:spcBef>
                  <a:spcPct val="0"/>
                </a:spcBef>
              </a:pPr>
              <a:t>8</a:t>
            </a:fld>
            <a:endParaRPr lang="en-US" altLang="zh-CN" sz="13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2652B9-116D-4EAA-A56E-C8B1E24A88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F0623C03-AC3B-4DF0-A3FA-949B6AAC0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2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A525A0AE-6DC0-49F0-B40B-F1585A9751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15963" indent="-274638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0172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43050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984375" indent="-219075" defTabSz="9556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415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8987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3559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13175" indent="-219075" defTabSz="9556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2DF619B-8CF1-47FC-8AA1-8FF7F51C6A20}" type="slidenum">
              <a:rPr lang="en-US" altLang="zh-CN" sz="1300" smtClean="0"/>
              <a:pPr>
                <a:spcBef>
                  <a:spcPct val="0"/>
                </a:spcBef>
              </a:pPr>
              <a:t>9</a:t>
            </a:fld>
            <a:endParaRPr lang="en-US" altLang="zh-CN" sz="13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2652B9-116D-4EAA-A56E-C8B1E24A88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F0623C03-AC3B-4DF0-A3FA-949B6AAC0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7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48336-1B51-487E-A2AF-D012993B0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33AC27-9F02-4FDD-95FC-2A8ECB273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CDCC2F-3800-41E0-BCD3-9BA24ABF0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FE3BC3-55AC-45B9-95F1-7411DD71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1A9E6-D480-4EF4-A8CC-5D632EED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6375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11F8B-7F43-44D5-9494-6B93F08A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882012-D77A-4FB5-9491-48E97F191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1AC48-3312-4481-90CC-B20947F0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B039FB-0A9A-42B2-9A1D-8C304D51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8F860E-FB9B-451E-9955-6E4A0F2F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9529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E500F4-7C04-4CF9-9BAD-B96356BCC1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EFB8B2-F3E6-48F6-BDD7-1646CDB73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5BC0CA-0311-4F14-A950-1F48CF395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6CF30A-95B8-48D9-BE96-E466F404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D1E773-06A5-4F7E-BE95-8FEADBA0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8497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38806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76DA2-E3BA-47CC-A538-AB51B9C0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8F2CD-721D-45B1-9117-C5CF94D1A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7065FE-EAF7-4DAD-BD9D-20FBF0660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668B59-F1B4-4E65-9A31-1DD44D39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01AC59-004F-481E-9BCA-2E02E79A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79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0487A-99E2-4F6D-9CF3-C5D98FB5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0AD6F3-64F4-46A1-BB74-2FDDA8629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C5B07C-7A17-4914-AAAA-9BCCEC08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B9C4F-080C-4EE9-A1F5-6D488C516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0511E9-B28E-403E-9D99-34FB1331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3172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3349A-B11D-4C50-9E8A-3527F8B9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0A658-B4E2-4ED1-AA4A-4EC20D62F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947B2-154F-4E25-BAC3-C1FC98AC1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13D395-BFAE-401C-9D1B-DAF16DFB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691775-93A3-4C25-A488-2E047798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8C86D8-D2CB-4BF4-A3B3-CED0E718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64770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68569-134D-4BC2-B539-C4E50FB9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488292-9CB7-448E-BF9B-FBC94D6A5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28E3F5-9775-43F0-9EA0-6C7DD07D0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66758B-FEF0-4579-B090-0980F5EE9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A14C1E-070D-4548-A46E-07BCCB9756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9A5E96-4A9B-42A4-9A9E-B31949A9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7188FB-92D5-4465-8C8D-7B8E28656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63F0CC-CADA-4AE9-81BE-8FC108A9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5420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042D7-DCF5-40F9-B7FC-164FF3C6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316026-8F8D-429C-B007-1511EF5B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EBE95A-233C-461F-8C2B-8BADEB1A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4871FE-2902-489B-BBD2-31271EF3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796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5FA9FC-5F18-426A-A418-C4B8528F0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7847C7-888F-4FF4-95B8-80ECD534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8967F1-1E2B-40BA-A61F-ABC19EAD3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9501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F5F824-EEDA-4797-9E0A-A2F181D6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1A9D6C-FEEB-4D0C-8AD0-962D3A5B8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F51538-D1A3-4E71-A159-72104FE69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E0373E-FFE3-4386-9E71-E31B33C5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BDAED8-9EC3-4EAA-A947-5DB2FCC0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498FAF-FFED-46AB-A90A-2E1D3931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3540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801AB-0FF2-4B25-AF2D-6990BA58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47E8332-EE1F-466A-AF45-5EEB02C270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96D51F-1D01-41DA-9568-87D15C6C0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147FC0-D6D5-43F8-B27A-5739CB1A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B6F7E6-552D-4AB1-B6B5-8FEE44C3F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2587AB-823B-4BD6-8973-F1CAE6CB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6578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2B85DF-A859-4DE0-A066-E36DCA85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14C05-583B-4606-A4F5-2EA64F79B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C5642-55C8-40A9-B1FE-0E8FE36E9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02893-47DF-4B12-A5E3-655F0605A3CE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13DA3-D2DB-4F9E-8A9A-B3D97E8D2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9BF7B8-96DE-4FF4-84AA-75B03D3E9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4AF1B-0515-430B-B653-D9C3C97A900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41EEE9C-91CF-4DFC-8A00-D530AA975DEF}"/>
              </a:ext>
            </a:extLst>
          </p:cNvPr>
          <p:cNvGrpSpPr/>
          <p:nvPr userDrawn="1"/>
        </p:nvGrpSpPr>
        <p:grpSpPr>
          <a:xfrm>
            <a:off x="0" y="67177"/>
            <a:ext cx="270000" cy="788453"/>
            <a:chOff x="0" y="67177"/>
            <a:chExt cx="302419" cy="78845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9A9CCA9-3820-499B-85DF-2A4D30CA6E42}"/>
                </a:ext>
              </a:extLst>
            </p:cNvPr>
            <p:cNvSpPr/>
            <p:nvPr/>
          </p:nvSpPr>
          <p:spPr bwMode="auto">
            <a:xfrm>
              <a:off x="0" y="773626"/>
              <a:ext cx="302419" cy="82004"/>
            </a:xfrm>
            <a:prstGeom prst="rect">
              <a:avLst/>
            </a:prstGeom>
            <a:solidFill>
              <a:srgbClr val="B0252A"/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09F1540-B24E-4D57-940B-08A65DF743DC}"/>
                </a:ext>
              </a:extLst>
            </p:cNvPr>
            <p:cNvSpPr/>
            <p:nvPr/>
          </p:nvSpPr>
          <p:spPr bwMode="auto">
            <a:xfrm>
              <a:off x="0" y="632337"/>
              <a:ext cx="302419" cy="82004"/>
            </a:xfrm>
            <a:prstGeom prst="rect">
              <a:avLst/>
            </a:prstGeom>
            <a:solidFill>
              <a:srgbClr val="B0252A"/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F1010D7-CBEE-4C61-AE44-B204BFE46611}"/>
                </a:ext>
              </a:extLst>
            </p:cNvPr>
            <p:cNvSpPr/>
            <p:nvPr/>
          </p:nvSpPr>
          <p:spPr bwMode="auto">
            <a:xfrm>
              <a:off x="0" y="491047"/>
              <a:ext cx="302419" cy="82004"/>
            </a:xfrm>
            <a:prstGeom prst="rect">
              <a:avLst/>
            </a:prstGeom>
            <a:solidFill>
              <a:srgbClr val="B0252A"/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FCA69C-DC79-4672-9775-EB23B103A490}"/>
                </a:ext>
              </a:extLst>
            </p:cNvPr>
            <p:cNvSpPr/>
            <p:nvPr/>
          </p:nvSpPr>
          <p:spPr bwMode="auto">
            <a:xfrm>
              <a:off x="0" y="349757"/>
              <a:ext cx="302419" cy="82004"/>
            </a:xfrm>
            <a:prstGeom prst="rect">
              <a:avLst/>
            </a:prstGeom>
            <a:solidFill>
              <a:srgbClr val="B0252A"/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0D3F87D-2570-43E5-B658-3517E5011E59}"/>
                </a:ext>
              </a:extLst>
            </p:cNvPr>
            <p:cNvSpPr/>
            <p:nvPr/>
          </p:nvSpPr>
          <p:spPr bwMode="auto">
            <a:xfrm>
              <a:off x="0" y="208467"/>
              <a:ext cx="302419" cy="82004"/>
            </a:xfrm>
            <a:prstGeom prst="rect">
              <a:avLst/>
            </a:prstGeom>
            <a:solidFill>
              <a:srgbClr val="B0252A"/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1F00C9D-A675-4A5E-A334-EA4B5917C1AF}"/>
                </a:ext>
              </a:extLst>
            </p:cNvPr>
            <p:cNvSpPr/>
            <p:nvPr/>
          </p:nvSpPr>
          <p:spPr bwMode="auto">
            <a:xfrm>
              <a:off x="0" y="67177"/>
              <a:ext cx="302419" cy="82004"/>
            </a:xfrm>
            <a:prstGeom prst="rect">
              <a:avLst/>
            </a:prstGeom>
            <a:solidFill>
              <a:srgbClr val="B0252A"/>
            </a:solidFill>
            <a:ln w="3175">
              <a:noFill/>
              <a:round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5FCF903B-A3A5-47C6-88F9-76991EAC308A}"/>
              </a:ext>
            </a:extLst>
          </p:cNvPr>
          <p:cNvSpPr/>
          <p:nvPr userDrawn="1"/>
        </p:nvSpPr>
        <p:spPr bwMode="auto">
          <a:xfrm>
            <a:off x="4451929" y="0"/>
            <a:ext cx="4692072" cy="855630"/>
          </a:xfrm>
          <a:prstGeom prst="rect">
            <a:avLst/>
          </a:prstGeom>
          <a:solidFill>
            <a:srgbClr val="B0252A"/>
          </a:solidFill>
          <a:ln w="3175">
            <a:noFill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zh-CN" altLang="en-US" sz="2400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91EC216-A7FE-4217-BA59-58FE94CA1258}"/>
              </a:ext>
            </a:extLst>
          </p:cNvPr>
          <p:cNvCxnSpPr/>
          <p:nvPr userDrawn="1"/>
        </p:nvCxnSpPr>
        <p:spPr>
          <a:xfrm>
            <a:off x="0" y="907256"/>
            <a:ext cx="914400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6" name="Picture 2" descr="F:\2013年开始行政工作\A参考优秀PPT\西电新标志+实验室名称——英文小版2——非密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60" y="131404"/>
            <a:ext cx="4131964" cy="6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97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52" r:id="rId12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tang@xidian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11" Type="http://schemas.openxmlformats.org/officeDocument/2006/relationships/image" Target="../media/image30.emf"/><Relationship Id="rId5" Type="http://schemas.openxmlformats.org/officeDocument/2006/relationships/package" Target="../embeddings/Microsoft_Visio_Drawing1.vsdx"/><Relationship Id="rId10" Type="http://schemas.openxmlformats.org/officeDocument/2006/relationships/package" Target="../embeddings/Microsoft_Visio_Drawing2.vsdx"/><Relationship Id="rId4" Type="http://schemas.openxmlformats.org/officeDocument/2006/relationships/slide" Target="slide23.xml"/><Relationship Id="rId9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2.vsdx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8.bin"/><Relationship Id="rId4" Type="http://schemas.openxmlformats.org/officeDocument/2006/relationships/slide" Target="slide23.xml"/><Relationship Id="rId9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4.emf"/><Relationship Id="rId4" Type="http://schemas.openxmlformats.org/officeDocument/2006/relationships/package" Target="../embeddings/Microsoft_Visio_Drawing3.vsdx"/><Relationship Id="rId9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0.bin"/><Relationship Id="rId4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11.bin"/><Relationship Id="rId4" Type="http://schemas.openxmlformats.org/officeDocument/2006/relationships/slide" Target="slide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4.vsd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3.emf"/><Relationship Id="rId4" Type="http://schemas.openxmlformats.org/officeDocument/2006/relationships/slide" Target="slide23.xml"/><Relationship Id="rId9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3.bin"/><Relationship Id="rId4" Type="http://schemas.openxmlformats.org/officeDocument/2006/relationships/slide" Target="slide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audio" Target="../media/media1.wav"/><Relationship Id="rId7" Type="http://schemas.openxmlformats.org/officeDocument/2006/relationships/image" Target="../media/image49.jpeg"/><Relationship Id="rId2" Type="http://schemas.microsoft.com/office/2007/relationships/media" Target="../media/media1.wav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6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libili.com/video/BV1oW411h7Ea/?spm_id_from=333.337.search-card.all.click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jpeg"/><Relationship Id="rId10" Type="http://schemas.openxmlformats.org/officeDocument/2006/relationships/image" Target="../media/image16.png"/><Relationship Id="rId4" Type="http://schemas.openxmlformats.org/officeDocument/2006/relationships/slide" Target="slide23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.vsdx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emf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11" Type="http://schemas.openxmlformats.org/officeDocument/2006/relationships/image" Target="../media/image18.wmf"/><Relationship Id="rId5" Type="http://schemas.openxmlformats.org/officeDocument/2006/relationships/image" Target="../media/image19.png"/><Relationship Id="rId10" Type="http://schemas.openxmlformats.org/officeDocument/2006/relationships/oleObject" Target="../embeddings/oleObject3.bin"/><Relationship Id="rId4" Type="http://schemas.openxmlformats.org/officeDocument/2006/relationships/slide" Target="slide23.xml"/><Relationship Id="rId9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11" Type="http://schemas.openxmlformats.org/officeDocument/2006/relationships/image" Target="../media/image25.e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6.bin"/><Relationship Id="rId4" Type="http://schemas.openxmlformats.org/officeDocument/2006/relationships/slide" Target="slide23.xml"/><Relationship Id="rId9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292DE4D7-72CF-4D3C-8957-36CE06711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676400"/>
            <a:ext cx="6705600" cy="41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600" b="1" dirty="0">
                <a:solidFill>
                  <a:srgbClr val="0000FF"/>
                </a:solidFill>
                <a:ea typeface="黑体" panose="02010609060101010101" pitchFamily="49" charset="-122"/>
              </a:rPr>
              <a:t>里德堡原子对微波电场接收技术</a:t>
            </a:r>
            <a:endParaRPr lang="en-US" altLang="zh-CN" sz="3600" b="1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zh-CN" sz="3600" b="1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汇报人：唐禹</a:t>
            </a:r>
            <a:endParaRPr lang="en-US" altLang="zh-CN" sz="2400" b="1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ea typeface="黑体" panose="02010609060101010101" pitchFamily="49" charset="-122"/>
                <a:hlinkClick r:id="rId3"/>
              </a:rPr>
              <a:t>ytang@xidian.edu.cn</a:t>
            </a:r>
            <a:r>
              <a:rPr lang="en-US" altLang="zh-CN" sz="2000" b="1" dirty="0">
                <a:solidFill>
                  <a:srgbClr val="FF0000"/>
                </a:solidFill>
                <a:ea typeface="黑体" panose="02010609060101010101" pitchFamily="49" charset="-122"/>
              </a:rPr>
              <a:t>    18602983021</a:t>
            </a:r>
            <a:endParaRPr lang="zh-CN" altLang="en-US" sz="16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spcBef>
                <a:spcPct val="50000"/>
              </a:spcBef>
            </a:pPr>
            <a:endParaRPr lang="zh-CN" altLang="en-US" sz="1600" b="1" dirty="0">
              <a:solidFill>
                <a:schemeClr val="tx2"/>
              </a:solidFill>
              <a:latin typeface="宋体" panose="02010600030101010101" pitchFamily="2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西安电子科技大学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雷达信号处理国家级重点实验室</a:t>
            </a:r>
          </a:p>
        </p:txBody>
      </p:sp>
    </p:spTree>
  </p:cSld>
  <p:clrMapOvr>
    <a:masterClrMapping/>
  </p:clrMapOvr>
  <p:transition spd="med">
    <p:diamond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5">
            <a:hlinkClick r:id="rId4" action="ppaction://hlinksldjump"/>
            <a:extLst>
              <a:ext uri="{FF2B5EF4-FFF2-40B4-BE49-F238E27FC236}">
                <a16:creationId xmlns:a16="http://schemas.microsoft.com/office/drawing/2014/main" id="{73E9D1D8-EC5B-4CAF-A042-0DE579096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6861C20-EBBE-45C3-ACB8-045D65FF5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865" y="39688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里德堡原子和</a:t>
            </a:r>
            <a:r>
              <a:rPr kumimoji="1" lang="en-US" altLang="zh-CN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EIT</a:t>
            </a:r>
            <a:endParaRPr kumimoji="1" lang="zh-CN" altLang="en-US" sz="4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DA7D55-43B5-4EFE-968A-A3E5A496AD2E}"/>
              </a:ext>
            </a:extLst>
          </p:cNvPr>
          <p:cNvSpPr/>
          <p:nvPr/>
        </p:nvSpPr>
        <p:spPr>
          <a:xfrm>
            <a:off x="243841" y="1347314"/>
            <a:ext cx="8603634" cy="731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/>
              <a:t>2007</a:t>
            </a:r>
            <a:r>
              <a:rPr lang="zh-CN" altLang="zh-CN" dirty="0"/>
              <a:t>年英国</a:t>
            </a:r>
            <a:r>
              <a:rPr lang="en-US" altLang="zh-CN" dirty="0"/>
              <a:t>Adams</a:t>
            </a:r>
            <a:r>
              <a:rPr lang="zh-CN" altLang="zh-CN" dirty="0"/>
              <a:t>小组在室温下的铷泡中观察到里德堡原子的</a:t>
            </a:r>
            <a:r>
              <a:rPr lang="en-US" altLang="zh-CN" dirty="0"/>
              <a:t>EIT</a:t>
            </a:r>
            <a:r>
              <a:rPr lang="zh-CN" altLang="en-US" dirty="0"/>
              <a:t>（电子诱导透明）</a:t>
            </a:r>
            <a:r>
              <a:rPr lang="zh-CN" altLang="zh-CN" dirty="0"/>
              <a:t>效应。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B6659547-E094-49B0-B35C-87FBDBD71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25" y="941311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电磁诱导透明（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EIT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）现象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三能级的透明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944A528-D970-49E5-8277-E8768E0C6F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08902"/>
              </p:ext>
            </p:extLst>
          </p:nvPr>
        </p:nvGraphicFramePr>
        <p:xfrm>
          <a:off x="753378" y="2078850"/>
          <a:ext cx="2115235" cy="224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14" name="Visio" r:id="rId5" imgW="1981098" imgH="2095364" progId="Visio.Drawing.15">
                  <p:embed/>
                </p:oleObj>
              </mc:Choice>
              <mc:Fallback>
                <p:oleObj name="Visio" r:id="rId5" imgW="1981098" imgH="2095364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378" y="2078850"/>
                        <a:ext cx="2115235" cy="22458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5">
            <a:extLst>
              <a:ext uri="{FF2B5EF4-FFF2-40B4-BE49-F238E27FC236}">
                <a16:creationId xmlns:a16="http://schemas.microsoft.com/office/drawing/2014/main" id="{E78A01CB-BDE2-4A56-B316-29B56BF0D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254694"/>
              </p:ext>
            </p:extLst>
          </p:nvPr>
        </p:nvGraphicFramePr>
        <p:xfrm>
          <a:off x="3490913" y="2579688"/>
          <a:ext cx="526097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15" name="Equation" r:id="rId7" imgW="5257800" imgH="1371600" progId="Equation.DSMT4">
                  <p:embed/>
                </p:oleObj>
              </mc:Choice>
              <mc:Fallback>
                <p:oleObj name="Equation" r:id="rId7" imgW="5257800" imgH="1371600" progId="Equation.DSMT4">
                  <p:embed/>
                  <p:pic>
                    <p:nvPicPr>
                      <p:cNvPr id="32778" name="对象 5">
                        <a:extLst>
                          <a:ext uri="{FF2B5EF4-FFF2-40B4-BE49-F238E27FC236}">
                            <a16:creationId xmlns:a16="http://schemas.microsoft.com/office/drawing/2014/main" id="{3321D512-7A49-436F-97B3-D377E82948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13" y="2579688"/>
                        <a:ext cx="5260975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80216EB3-B8C6-4679-9CDE-0F8C18782FC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046471"/>
            <a:ext cx="3671747" cy="25751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5E7FC13-FF27-4856-8CA4-24F81CED7F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052214"/>
              </p:ext>
            </p:extLst>
          </p:nvPr>
        </p:nvGraphicFramePr>
        <p:xfrm>
          <a:off x="159159" y="4194085"/>
          <a:ext cx="5372318" cy="224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16" name="Visio" r:id="rId10" imgW="6229285" imgH="2590673" progId="Visio.Drawing.15">
                  <p:embed/>
                </p:oleObj>
              </mc:Choice>
              <mc:Fallback>
                <p:oleObj name="Visio" r:id="rId10" imgW="6229285" imgH="2590673" progId="Visio.Drawing.1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59" y="4194085"/>
                        <a:ext cx="5372318" cy="22458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0498108"/>
      </p:ext>
    </p:extLst>
  </p:cSld>
  <p:clrMapOvr>
    <a:masterClrMapping/>
  </p:clrMapOvr>
  <p:transition spd="med">
    <p:diamond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5">
            <a:hlinkClick r:id="rId4" action="ppaction://hlinksldjump"/>
            <a:extLst>
              <a:ext uri="{FF2B5EF4-FFF2-40B4-BE49-F238E27FC236}">
                <a16:creationId xmlns:a16="http://schemas.microsoft.com/office/drawing/2014/main" id="{20FB812E-84A4-486F-B42F-AF9B8FF56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568051E1-F8F9-4F4F-B206-CF6954ABC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1" name="Rectangle 10">
            <a:extLst>
              <a:ext uri="{FF2B5EF4-FFF2-40B4-BE49-F238E27FC236}">
                <a16:creationId xmlns:a16="http://schemas.microsoft.com/office/drawing/2014/main" id="{06A1DCB8-7AE8-4C00-A4C5-5123E1DF9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B93FF-6843-4D4D-B7A7-ABA93E9D5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5240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C16D6FE-4926-4168-8812-CD053D52B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1208088"/>
            <a:ext cx="48577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EIT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现象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5AF34B-7D2D-4BAC-A6F6-19DC7789B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874963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55306" name="对象 6">
            <a:extLst>
              <a:ext uri="{FF2B5EF4-FFF2-40B4-BE49-F238E27FC236}">
                <a16:creationId xmlns:a16="http://schemas.microsoft.com/office/drawing/2014/main" id="{EA9FE93B-23DF-4EE5-AB61-D49A3290E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716039"/>
              </p:ext>
            </p:extLst>
          </p:nvPr>
        </p:nvGraphicFramePr>
        <p:xfrm>
          <a:off x="836289" y="4025494"/>
          <a:ext cx="362902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0" name="Visio" r:id="rId5" imgW="5095908" imgH="3809968" progId="Visio.Drawing.15">
                  <p:embed/>
                </p:oleObj>
              </mc:Choice>
              <mc:Fallback>
                <p:oleObj name="Visio" r:id="rId5" imgW="5095908" imgH="3809968" progId="Visio.Drawing.15">
                  <p:embed/>
                  <p:pic>
                    <p:nvPicPr>
                      <p:cNvPr id="55306" name="对象 6">
                        <a:extLst>
                          <a:ext uri="{FF2B5EF4-FFF2-40B4-BE49-F238E27FC236}">
                            <a16:creationId xmlns:a16="http://schemas.microsoft.com/office/drawing/2014/main" id="{EA9FE93B-23DF-4EE5-AB61-D49A3290EC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289" y="4025494"/>
                        <a:ext cx="3629025" cy="271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7" name="文本框 7">
            <a:extLst>
              <a:ext uri="{FF2B5EF4-FFF2-40B4-BE49-F238E27FC236}">
                <a16:creationId xmlns:a16="http://schemas.microsoft.com/office/drawing/2014/main" id="{C856EB5F-5874-4C09-B129-E022B82AA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3123420"/>
            <a:ext cx="7897812" cy="83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三能级系统，我们采用扫描探测光和扫描耦合光的方式观察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EIT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效应，单纯扫描耦合光只有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EIT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峰，扫描探测光，会存在多普勒背景</a:t>
            </a:r>
          </a:p>
        </p:txBody>
      </p:sp>
      <p:pic>
        <p:nvPicPr>
          <p:cNvPr id="55308" name="图片 14">
            <a:extLst>
              <a:ext uri="{FF2B5EF4-FFF2-40B4-BE49-F238E27FC236}">
                <a16:creationId xmlns:a16="http://schemas.microsoft.com/office/drawing/2014/main" id="{9235DDEB-F1DF-447E-B490-F9E24B60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893" y="3915569"/>
            <a:ext cx="3781425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9AC056F-3534-433A-91D7-C4670183FC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099491"/>
              </p:ext>
            </p:extLst>
          </p:nvPr>
        </p:nvGraphicFramePr>
        <p:xfrm>
          <a:off x="2501770" y="932131"/>
          <a:ext cx="5372318" cy="224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11" name="Visio" r:id="rId8" imgW="6229285" imgH="2590673" progId="Visio.Drawing.15">
                  <p:embed/>
                </p:oleObj>
              </mc:Choice>
              <mc:Fallback>
                <p:oleObj name="Visio" r:id="rId8" imgW="6229285" imgH="2590673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5E7FC13-FF27-4856-8CA4-24F81CED7F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770" y="932131"/>
                        <a:ext cx="5372318" cy="22458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:a16="http://schemas.microsoft.com/office/drawing/2014/main" id="{47D4E0C7-75AC-49EB-A70C-E4293252C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865" y="39688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里德堡原子和</a:t>
            </a:r>
            <a:r>
              <a:rPr kumimoji="1" lang="en-US" altLang="zh-CN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EIT</a:t>
            </a:r>
            <a:endParaRPr kumimoji="1" lang="zh-CN" altLang="en-US" sz="4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769507"/>
      </p:ext>
    </p:extLst>
  </p:cSld>
  <p:clrMapOvr>
    <a:masterClrMapping/>
  </p:clrMapOvr>
  <p:transition spd="med">
    <p:diamond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97DC1538-F963-476E-A4FB-B863E2CF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043735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6147" name="Text Box 4">
            <a:extLst>
              <a:ext uri="{FF2B5EF4-FFF2-40B4-BE49-F238E27FC236}">
                <a16:creationId xmlns:a16="http://schemas.microsoft.com/office/drawing/2014/main" id="{97C0F603-8B10-4579-A8E9-4958A4259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690" y="2168860"/>
            <a:ext cx="650557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一、传统接收机的发展</a:t>
            </a:r>
            <a:endParaRPr lang="en-US" altLang="zh-CN" sz="3200" b="1" dirty="0">
              <a:solidFill>
                <a:srgbClr val="C0C0C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二、里德堡原子及</a:t>
            </a:r>
            <a:r>
              <a:rPr lang="en-US" altLang="zh-CN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EIT</a:t>
            </a: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现象</a:t>
            </a:r>
            <a:endParaRPr lang="en-US" altLang="zh-CN" sz="3200" b="1" dirty="0">
              <a:solidFill>
                <a:srgbClr val="C0C0C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ea typeface="黑体" panose="02010609060101010101" pitchFamily="49" charset="-122"/>
              </a:rPr>
              <a:t>三、里德堡原子对微波电场的接收</a:t>
            </a:r>
            <a:endParaRPr lang="en-US" altLang="zh-CN" sz="3200" b="1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C0C0C0"/>
                </a:solidFill>
                <a:ea typeface="黑体" panose="02010609060101010101" pitchFamily="49" charset="-122"/>
              </a:rPr>
              <a:t>四、问题与挑战</a:t>
            </a:r>
            <a:endParaRPr lang="en-US" altLang="zh-CN" sz="3200" dirty="0">
              <a:solidFill>
                <a:srgbClr val="C0C0C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9206876"/>
      </p:ext>
    </p:extLst>
  </p:cSld>
  <p:clrMapOvr>
    <a:masterClrMapping/>
  </p:clrMapOvr>
  <p:transition spd="med">
    <p:diamond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>
            <a:extLst>
              <a:ext uri="{FF2B5EF4-FFF2-40B4-BE49-F238E27FC236}">
                <a16:creationId xmlns:a16="http://schemas.microsoft.com/office/drawing/2014/main" id="{E5E522B3-3F8B-4636-A202-5C34A0A55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865" y="39688"/>
            <a:ext cx="6858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三、里德堡原子接收机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DCF1EE4-8C9D-424D-9F37-DBAE01CB9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815391"/>
              </p:ext>
            </p:extLst>
          </p:nvPr>
        </p:nvGraphicFramePr>
        <p:xfrm>
          <a:off x="125500" y="2006600"/>
          <a:ext cx="2565285" cy="227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14" name="Visio" r:id="rId4" imgW="2352669" imgH="2085873" progId="Visio.Drawing.15">
                  <p:embed/>
                </p:oleObj>
              </mc:Choice>
              <mc:Fallback>
                <p:oleObj name="Visio" r:id="rId4" imgW="2352669" imgH="2085873" progId="Visio.Drawing.15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00" y="2006600"/>
                        <a:ext cx="2565285" cy="22704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07">
            <a:extLst>
              <a:ext uri="{FF2B5EF4-FFF2-40B4-BE49-F238E27FC236}">
                <a16:creationId xmlns:a16="http://schemas.microsoft.com/office/drawing/2014/main" id="{1D3A13C7-49FE-4FC7-96AB-A9E86D3D3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CD557A8-09C7-436A-9AD6-4424040EFD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683355"/>
              </p:ext>
            </p:extLst>
          </p:nvPr>
        </p:nvGraphicFramePr>
        <p:xfrm>
          <a:off x="498475" y="4788941"/>
          <a:ext cx="814705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15" name="Equation" r:id="rId6" imgW="4368600" imgH="419040" progId="Equation.DSMT4">
                  <p:embed/>
                </p:oleObj>
              </mc:Choice>
              <mc:Fallback>
                <p:oleObj name="Equation" r:id="rId6" imgW="4368600" imgH="419040" progId="Equation.DSMT4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4788941"/>
                        <a:ext cx="8147050" cy="79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8">
            <a:extLst>
              <a:ext uri="{FF2B5EF4-FFF2-40B4-BE49-F238E27FC236}">
                <a16:creationId xmlns:a16="http://schemas.microsoft.com/office/drawing/2014/main" id="{4A1D7F93-A0D2-4BB0-8C88-BF1DA983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1208088"/>
            <a:ext cx="48577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基于四能级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EIT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分裂测量微波电场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6FCEACBD-CF31-4D01-8783-D6E8E787705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1854912"/>
            <a:ext cx="3509186" cy="261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9F6221A-9C10-4C04-805E-6DCE6BB2AD1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61" y="1770869"/>
            <a:ext cx="3417169" cy="274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diamond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5">
            <a:hlinkClick r:id="rId4" action="ppaction://hlinksldjump"/>
            <a:extLst>
              <a:ext uri="{FF2B5EF4-FFF2-40B4-BE49-F238E27FC236}">
                <a16:creationId xmlns:a16="http://schemas.microsoft.com/office/drawing/2014/main" id="{CF66BE18-5B04-4182-ACA5-098520C12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F4A6352D-72BB-4448-8076-ECFD0986E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49" name="Rectangle 10">
            <a:extLst>
              <a:ext uri="{FF2B5EF4-FFF2-40B4-BE49-F238E27FC236}">
                <a16:creationId xmlns:a16="http://schemas.microsoft.com/office/drawing/2014/main" id="{10C7E2F0-457C-49DC-A321-6EB2B3548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Rectangle 44">
            <a:extLst>
              <a:ext uri="{FF2B5EF4-FFF2-40B4-BE49-F238E27FC236}">
                <a16:creationId xmlns:a16="http://schemas.microsoft.com/office/drawing/2014/main" id="{409966F2-9B8D-4834-939D-1DC6B32C7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752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BC16D6FE-4926-4168-8812-CD053D52B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1208088"/>
            <a:ext cx="48577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四能级</a:t>
            </a:r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EIT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分裂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5AF34B-7D2D-4BAC-A6F6-19DC7789B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874963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57355" name="对象 4">
            <a:extLst>
              <a:ext uri="{FF2B5EF4-FFF2-40B4-BE49-F238E27FC236}">
                <a16:creationId xmlns:a16="http://schemas.microsoft.com/office/drawing/2014/main" id="{02300935-B397-4A7F-B5FC-ED1E7A275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831975"/>
          <a:ext cx="7437438" cy="400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1" name="Visio" r:id="rId5" imgW="5962813" imgH="3209970" progId="Visio.Drawing.15">
                  <p:embed/>
                </p:oleObj>
              </mc:Choice>
              <mc:Fallback>
                <p:oleObj name="Visio" r:id="rId5" imgW="5962813" imgH="3209970" progId="Visio.Drawing.15">
                  <p:embed/>
                  <p:pic>
                    <p:nvPicPr>
                      <p:cNvPr id="57355" name="对象 4">
                        <a:extLst>
                          <a:ext uri="{FF2B5EF4-FFF2-40B4-BE49-F238E27FC236}">
                            <a16:creationId xmlns:a16="http://schemas.microsoft.com/office/drawing/2014/main" id="{02300935-B397-4A7F-B5FC-ED1E7A2756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831975"/>
                        <a:ext cx="7437438" cy="400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9B805272-D883-47EB-8D0D-93C2E65E5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2" y="117476"/>
            <a:ext cx="685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里德堡对微波电场接收</a:t>
            </a:r>
          </a:p>
        </p:txBody>
      </p:sp>
    </p:spTree>
    <p:extLst>
      <p:ext uri="{BB962C8B-B14F-4D97-AF65-F5344CB8AC3E}">
        <p14:creationId xmlns:p14="http://schemas.microsoft.com/office/powerpoint/2010/main" val="1780871179"/>
      </p:ext>
    </p:extLst>
  </p:cSld>
  <p:clrMapOvr>
    <a:masterClrMapping/>
  </p:clrMapOvr>
  <p:transition spd="med">
    <p:diamond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65">
            <a:hlinkClick r:id="rId4" action="ppaction://hlinksldjump"/>
            <a:extLst>
              <a:ext uri="{FF2B5EF4-FFF2-40B4-BE49-F238E27FC236}">
                <a16:creationId xmlns:a16="http://schemas.microsoft.com/office/drawing/2014/main" id="{0775236D-1A71-4AF8-A843-323FC3E82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2CA1E6D5-A8F0-41B1-BBB9-5FF477294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397" name="Rectangle 10">
            <a:extLst>
              <a:ext uri="{FF2B5EF4-FFF2-40B4-BE49-F238E27FC236}">
                <a16:creationId xmlns:a16="http://schemas.microsoft.com/office/drawing/2014/main" id="{F1D00D3B-CAAD-488E-8B13-94E5915FC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5AF34B-7D2D-4BAC-A6F6-19DC7789B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874963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6D008D-6A65-42DE-B1BC-77BCECBE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38" y="2262188"/>
            <a:ext cx="11755437" cy="50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761EAE-0BFE-4B6A-B24C-927C4A35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42938"/>
            <a:ext cx="10882313" cy="44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59402" name="对象 7">
            <a:extLst>
              <a:ext uri="{FF2B5EF4-FFF2-40B4-BE49-F238E27FC236}">
                <a16:creationId xmlns:a16="http://schemas.microsoft.com/office/drawing/2014/main" id="{436D02C0-2766-4110-BD49-23DBBF1E25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012825"/>
          <a:ext cx="6429375" cy="529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4" name="Visio" r:id="rId5" imgW="6038710" imgH="5000523" progId="Visio.Drawing.15">
                  <p:embed/>
                </p:oleObj>
              </mc:Choice>
              <mc:Fallback>
                <p:oleObj name="Visio" r:id="rId5" imgW="6038710" imgH="5000523" progId="Visio.Drawing.15">
                  <p:embed/>
                  <p:pic>
                    <p:nvPicPr>
                      <p:cNvPr id="59402" name="对象 7">
                        <a:extLst>
                          <a:ext uri="{FF2B5EF4-FFF2-40B4-BE49-F238E27FC236}">
                            <a16:creationId xmlns:a16="http://schemas.microsoft.com/office/drawing/2014/main" id="{436D02C0-2766-4110-BD49-23DBBF1E25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012825"/>
                        <a:ext cx="6429375" cy="529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B179C774-7A1C-45AA-91B6-F1410992F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2" y="117476"/>
            <a:ext cx="685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里德堡对微波电场接收</a:t>
            </a:r>
          </a:p>
        </p:txBody>
      </p:sp>
    </p:spTree>
    <p:extLst>
      <p:ext uri="{BB962C8B-B14F-4D97-AF65-F5344CB8AC3E}">
        <p14:creationId xmlns:p14="http://schemas.microsoft.com/office/powerpoint/2010/main" val="1328394605"/>
      </p:ext>
    </p:extLst>
  </p:cSld>
  <p:clrMapOvr>
    <a:masterClrMapping/>
  </p:clrMapOvr>
  <p:transition spd="med">
    <p:diamond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5">
            <a:hlinkClick r:id="rId4" action="ppaction://hlinksldjump"/>
            <a:extLst>
              <a:ext uri="{FF2B5EF4-FFF2-40B4-BE49-F238E27FC236}">
                <a16:creationId xmlns:a16="http://schemas.microsoft.com/office/drawing/2014/main" id="{2BE2F03C-2B59-46B9-9E98-2DAF36A6A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46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F34F7016-866B-4E97-8BF8-D8401C509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5" name="Rectangle 10">
            <a:extLst>
              <a:ext uri="{FF2B5EF4-FFF2-40B4-BE49-F238E27FC236}">
                <a16:creationId xmlns:a16="http://schemas.microsoft.com/office/drawing/2014/main" id="{2355D9AB-853D-48F0-84AD-F392BFDA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Rectangle 44">
            <a:extLst>
              <a:ext uri="{FF2B5EF4-FFF2-40B4-BE49-F238E27FC236}">
                <a16:creationId xmlns:a16="http://schemas.microsoft.com/office/drawing/2014/main" id="{409966F2-9B8D-4834-939D-1DC6B32C7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752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5AF34B-7D2D-4BAC-A6F6-19DC7789B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720" y="2874963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6D008D-6A65-42DE-B1BC-77BCECBE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38" y="2262188"/>
            <a:ext cx="11755437" cy="50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761EAE-0BFE-4B6A-B24C-927C4A35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42938"/>
            <a:ext cx="10882313" cy="44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342801-CEA4-41C0-81A9-D39D1F799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232" y="17907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61451" name="对象 4">
            <a:extLst>
              <a:ext uri="{FF2B5EF4-FFF2-40B4-BE49-F238E27FC236}">
                <a16:creationId xmlns:a16="http://schemas.microsoft.com/office/drawing/2014/main" id="{3FFBD238-E309-4F99-8FBA-D9D619A44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543886"/>
              </p:ext>
            </p:extLst>
          </p:nvPr>
        </p:nvGraphicFramePr>
        <p:xfrm>
          <a:off x="1299436" y="819726"/>
          <a:ext cx="3821603" cy="299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2" name="Visio" r:id="rId5" imgW="5067162" imgH="3981288" progId="Visio.Drawing.15">
                  <p:embed/>
                </p:oleObj>
              </mc:Choice>
              <mc:Fallback>
                <p:oleObj name="Visio" r:id="rId5" imgW="5067162" imgH="3981288" progId="Visio.Drawing.15">
                  <p:embed/>
                  <p:pic>
                    <p:nvPicPr>
                      <p:cNvPr id="61451" name="对象 4">
                        <a:extLst>
                          <a:ext uri="{FF2B5EF4-FFF2-40B4-BE49-F238E27FC236}">
                            <a16:creationId xmlns:a16="http://schemas.microsoft.com/office/drawing/2014/main" id="{3FFBD238-E309-4F99-8FBA-D9D619A44E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436" y="819726"/>
                        <a:ext cx="3821603" cy="299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52" name="图片 12">
            <a:extLst>
              <a:ext uri="{FF2B5EF4-FFF2-40B4-BE49-F238E27FC236}">
                <a16:creationId xmlns:a16="http://schemas.microsoft.com/office/drawing/2014/main" id="{DA68F583-5A44-49C8-91E5-0CACBA4EB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98" y="818710"/>
            <a:ext cx="4406994" cy="305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5">
            <a:extLst>
              <a:ext uri="{FF2B5EF4-FFF2-40B4-BE49-F238E27FC236}">
                <a16:creationId xmlns:a16="http://schemas.microsoft.com/office/drawing/2014/main" id="{F4982713-38B3-4689-AE02-611C6C3D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D7CFFA7-E873-4A76-A6ED-A475AED46E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270971"/>
              </p:ext>
            </p:extLst>
          </p:nvPr>
        </p:nvGraphicFramePr>
        <p:xfrm>
          <a:off x="1261987" y="3725824"/>
          <a:ext cx="3816857" cy="30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3" name="Visio" r:id="rId8" imgW="5067162" imgH="3981288" progId="Visio.Drawing.15">
                  <p:embed/>
                </p:oleObj>
              </mc:Choice>
              <mc:Fallback>
                <p:oleObj name="Visio" r:id="rId8" imgW="5067162" imgH="3981288" progId="Visio.Drawing.15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987" y="3725824"/>
                        <a:ext cx="3816857" cy="3014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00C3AD54-DFF0-4677-A160-110BD41F64A6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98" y="3590111"/>
            <a:ext cx="43815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0">
            <a:extLst>
              <a:ext uri="{FF2B5EF4-FFF2-40B4-BE49-F238E27FC236}">
                <a16:creationId xmlns:a16="http://schemas.microsoft.com/office/drawing/2014/main" id="{AF8EB3B3-25DB-44B0-96B6-7D109C2DD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306" y="2116513"/>
            <a:ext cx="10820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6.9GHz</a:t>
            </a:r>
          </a:p>
          <a:p>
            <a:pPr eaLnBrk="1" hangingPunct="1"/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0">
            <a:extLst>
              <a:ext uri="{FF2B5EF4-FFF2-40B4-BE49-F238E27FC236}">
                <a16:creationId xmlns:a16="http://schemas.microsoft.com/office/drawing/2014/main" id="{D768C033-EB0F-433E-AFD3-D2A0DC85C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306" y="4760820"/>
            <a:ext cx="11862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25.6GHz</a:t>
            </a:r>
          </a:p>
          <a:p>
            <a:pPr eaLnBrk="1" hangingPunct="1"/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A08A1B1-0E5C-4988-BD3B-B3768DA02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2" y="117476"/>
            <a:ext cx="685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里德堡对微波电场接收</a:t>
            </a:r>
          </a:p>
        </p:txBody>
      </p:sp>
    </p:spTree>
    <p:extLst>
      <p:ext uri="{BB962C8B-B14F-4D97-AF65-F5344CB8AC3E}">
        <p14:creationId xmlns:p14="http://schemas.microsoft.com/office/powerpoint/2010/main" val="1143097645"/>
      </p:ext>
    </p:extLst>
  </p:cSld>
  <p:clrMapOvr>
    <a:masterClrMapping/>
  </p:clrMapOvr>
  <p:transition spd="med">
    <p:diamond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5">
            <a:hlinkClick r:id="rId4" action="ppaction://hlinksldjump"/>
            <a:extLst>
              <a:ext uri="{FF2B5EF4-FFF2-40B4-BE49-F238E27FC236}">
                <a16:creationId xmlns:a16="http://schemas.microsoft.com/office/drawing/2014/main" id="{2BE2F03C-2B59-46B9-9E98-2DAF36A6A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F34F7016-866B-4E97-8BF8-D8401C509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5" name="Rectangle 10">
            <a:extLst>
              <a:ext uri="{FF2B5EF4-FFF2-40B4-BE49-F238E27FC236}">
                <a16:creationId xmlns:a16="http://schemas.microsoft.com/office/drawing/2014/main" id="{2355D9AB-853D-48F0-84AD-F392BFDA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Rectangle 44">
            <a:extLst>
              <a:ext uri="{FF2B5EF4-FFF2-40B4-BE49-F238E27FC236}">
                <a16:creationId xmlns:a16="http://schemas.microsoft.com/office/drawing/2014/main" id="{409966F2-9B8D-4834-939D-1DC6B32C7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752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5AF34B-7D2D-4BAC-A6F6-19DC7789B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874963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6D008D-6A65-42DE-B1BC-77BCECBE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38" y="2262188"/>
            <a:ext cx="11755437" cy="50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761EAE-0BFE-4B6A-B24C-927C4A35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42938"/>
            <a:ext cx="10882313" cy="44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342801-CEA4-41C0-81A9-D39D1F799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7907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903E4E9-CA03-457F-A755-16FBFC312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1208088"/>
            <a:ext cx="48577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基于四能级外差模式接收微波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7742455-EEDA-4C34-AFE7-B440F8085D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112865"/>
              </p:ext>
            </p:extLst>
          </p:nvPr>
        </p:nvGraphicFramePr>
        <p:xfrm>
          <a:off x="6038459" y="1665288"/>
          <a:ext cx="2925325" cy="2130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3" name="Visio" r:id="rId5" imgW="2970112" imgH="2169720" progId="Visio.Drawing.11">
                  <p:embed/>
                </p:oleObj>
              </mc:Choice>
              <mc:Fallback>
                <p:oleObj name="Visio" r:id="rId5" imgW="2970112" imgH="216972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8459" y="1665288"/>
                        <a:ext cx="2925325" cy="21309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4">
            <a:extLst>
              <a:ext uri="{FF2B5EF4-FFF2-40B4-BE49-F238E27FC236}">
                <a16:creationId xmlns:a16="http://schemas.microsoft.com/office/drawing/2014/main" id="{FB2E7BDC-BEE8-4AB6-9A57-D0F3141DD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209598"/>
              </p:ext>
            </p:extLst>
          </p:nvPr>
        </p:nvGraphicFramePr>
        <p:xfrm>
          <a:off x="296525" y="3607593"/>
          <a:ext cx="8656638" cy="291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4" name="Visio" r:id="rId7" imgW="8620131" imgH="2905159" progId="Visio.Drawing.15">
                  <p:embed/>
                </p:oleObj>
              </mc:Choice>
              <mc:Fallback>
                <p:oleObj name="Visio" r:id="rId7" imgW="8620131" imgH="2905159" progId="Visio.Drawing.15">
                  <p:embed/>
                  <p:pic>
                    <p:nvPicPr>
                      <p:cNvPr id="33797" name="对象 4">
                        <a:extLst>
                          <a:ext uri="{FF2B5EF4-FFF2-40B4-BE49-F238E27FC236}">
                            <a16:creationId xmlns:a16="http://schemas.microsoft.com/office/drawing/2014/main" id="{9B86D4A1-F87F-4FD9-AA6B-63E879286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25" y="3607593"/>
                        <a:ext cx="8656638" cy="291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>
            <a:extLst>
              <a:ext uri="{FF2B5EF4-FFF2-40B4-BE49-F238E27FC236}">
                <a16:creationId xmlns:a16="http://schemas.microsoft.com/office/drawing/2014/main" id="{BB5877F6-D4B4-4877-A99A-279C082F4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2" y="117476"/>
            <a:ext cx="685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里德堡对微波电场接收</a:t>
            </a:r>
          </a:p>
        </p:txBody>
      </p:sp>
    </p:spTree>
    <p:extLst>
      <p:ext uri="{BB962C8B-B14F-4D97-AF65-F5344CB8AC3E}">
        <p14:creationId xmlns:p14="http://schemas.microsoft.com/office/powerpoint/2010/main" val="3610834020"/>
      </p:ext>
    </p:extLst>
  </p:cSld>
  <p:clrMapOvr>
    <a:masterClrMapping/>
  </p:clrMapOvr>
  <p:transition spd="med">
    <p:diamond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83F1275-9BBB-49AD-9D28-8B426F628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30375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pic>
        <p:nvPicPr>
          <p:cNvPr id="26627" name="图片 1">
            <a:extLst>
              <a:ext uri="{FF2B5EF4-FFF2-40B4-BE49-F238E27FC236}">
                <a16:creationId xmlns:a16="http://schemas.microsoft.com/office/drawing/2014/main" id="{624BAD60-AA5E-4A89-B42A-DC512E77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1676400"/>
            <a:ext cx="5141912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文本框 25">
            <a:extLst>
              <a:ext uri="{FF2B5EF4-FFF2-40B4-BE49-F238E27FC236}">
                <a16:creationId xmlns:a16="http://schemas.microsoft.com/office/drawing/2014/main" id="{2E1D52B4-5D5A-47C5-B599-357B11A11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5581650"/>
            <a:ext cx="3438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目前接收机灵敏度最高可以达到</a:t>
            </a:r>
          </a:p>
        </p:txBody>
      </p:sp>
      <p:pic>
        <p:nvPicPr>
          <p:cNvPr id="26629" name="图片 1">
            <a:extLst>
              <a:ext uri="{FF2B5EF4-FFF2-40B4-BE49-F238E27FC236}">
                <a16:creationId xmlns:a16="http://schemas.microsoft.com/office/drawing/2014/main" id="{B9794701-5094-482E-B9AB-7943F0D0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9" b="2835"/>
          <a:stretch>
            <a:fillRect/>
          </a:stretch>
        </p:blipFill>
        <p:spPr bwMode="auto">
          <a:xfrm>
            <a:off x="6340475" y="3894138"/>
            <a:ext cx="2346325" cy="159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本框 11">
            <a:extLst>
              <a:ext uri="{FF2B5EF4-FFF2-40B4-BE49-F238E27FC236}">
                <a16:creationId xmlns:a16="http://schemas.microsoft.com/office/drawing/2014/main" id="{42CE2C6B-885E-4DAD-BAF8-C18FAE4C8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4513" y="5581650"/>
            <a:ext cx="113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PDH</a:t>
            </a:r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稳频</a:t>
            </a:r>
          </a:p>
        </p:txBody>
      </p:sp>
      <p:pic>
        <p:nvPicPr>
          <p:cNvPr id="26631" name="Picture 13" descr="Snipaste_2024-03-30_22-17-34">
            <a:extLst>
              <a:ext uri="{FF2B5EF4-FFF2-40B4-BE49-F238E27FC236}">
                <a16:creationId xmlns:a16="http://schemas.microsoft.com/office/drawing/2014/main" id="{7E26254C-3F7A-4EE9-B7FD-8997EE674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1666875"/>
            <a:ext cx="2444750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文本框 11">
            <a:extLst>
              <a:ext uri="{FF2B5EF4-FFF2-40B4-BE49-F238E27FC236}">
                <a16:creationId xmlns:a16="http://schemas.microsoft.com/office/drawing/2014/main" id="{4AF601D6-BB86-4E83-BB22-62A5736F3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763" y="3451225"/>
            <a:ext cx="1114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正交解调</a:t>
            </a:r>
          </a:p>
        </p:txBody>
      </p:sp>
      <p:sp>
        <p:nvSpPr>
          <p:cNvPr id="26633" name="TextBox 1">
            <a:extLst>
              <a:ext uri="{FF2B5EF4-FFF2-40B4-BE49-F238E27FC236}">
                <a16:creationId xmlns:a16="http://schemas.microsoft.com/office/drawing/2014/main" id="{F6864F43-50BA-4A87-9401-B39E36716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1057275"/>
            <a:ext cx="77136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全外差里德堡原子接收机的实验平台</a:t>
            </a:r>
          </a:p>
        </p:txBody>
      </p:sp>
      <p:graphicFrame>
        <p:nvGraphicFramePr>
          <p:cNvPr id="26635" name="对象 3">
            <a:extLst>
              <a:ext uri="{FF2B5EF4-FFF2-40B4-BE49-F238E27FC236}">
                <a16:creationId xmlns:a16="http://schemas.microsoft.com/office/drawing/2014/main" id="{6A1107C6-432C-4393-9782-B11499F668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7413" y="5603875"/>
          <a:ext cx="1381125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4" name="Equation" r:id="rId8" imgW="736280" imgH="177723" progId="Equation.DSMT4">
                  <p:embed/>
                </p:oleObj>
              </mc:Choice>
              <mc:Fallback>
                <p:oleObj name="Equation" r:id="rId8" imgW="736280" imgH="177723" progId="Equation.DSMT4">
                  <p:embed/>
                  <p:pic>
                    <p:nvPicPr>
                      <p:cNvPr id="26635" name="对象 3">
                        <a:extLst>
                          <a:ext uri="{FF2B5EF4-FFF2-40B4-BE49-F238E27FC236}">
                            <a16:creationId xmlns:a16="http://schemas.microsoft.com/office/drawing/2014/main" id="{6A1107C6-432C-4393-9782-B11499F668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7413" y="5603875"/>
                        <a:ext cx="1381125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国歌">
            <a:hlinkClick r:id="" action="ppaction://media"/>
            <a:extLst>
              <a:ext uri="{FF2B5EF4-FFF2-40B4-BE49-F238E27FC236}">
                <a16:creationId xmlns:a16="http://schemas.microsoft.com/office/drawing/2014/main" id="{E430162F-12FA-44F4-A6AD-3C6768D73D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48600" y="1143809"/>
            <a:ext cx="609600" cy="60960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5036A495-D11A-4C53-8232-9633BE936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2" y="117476"/>
            <a:ext cx="685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里德堡对微波电场接收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97DC1538-F963-476E-A4FB-B863E2CF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043735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6147" name="Text Box 4">
            <a:extLst>
              <a:ext uri="{FF2B5EF4-FFF2-40B4-BE49-F238E27FC236}">
                <a16:creationId xmlns:a16="http://schemas.microsoft.com/office/drawing/2014/main" id="{97C0F603-8B10-4579-A8E9-4958A4259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690" y="2168860"/>
            <a:ext cx="650557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一、传统接收机的发展</a:t>
            </a:r>
            <a:endParaRPr lang="en-US" altLang="zh-CN" sz="3200" b="1" dirty="0">
              <a:solidFill>
                <a:srgbClr val="C0C0C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二、里德堡原子及</a:t>
            </a:r>
            <a:r>
              <a:rPr lang="en-US" altLang="zh-CN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EIT</a:t>
            </a: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现象</a:t>
            </a:r>
            <a:endParaRPr lang="en-US" altLang="zh-CN" sz="3200" b="1" dirty="0">
              <a:solidFill>
                <a:srgbClr val="C0C0C0"/>
              </a:solidFill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C0C0C0"/>
                </a:solidFill>
                <a:ea typeface="黑体" panose="02010609060101010101" pitchFamily="49" charset="-122"/>
              </a:rPr>
              <a:t>三、里德堡原子对微波电场的接收</a:t>
            </a:r>
            <a:endParaRPr lang="en-US" altLang="zh-CN" sz="3200" dirty="0">
              <a:solidFill>
                <a:srgbClr val="C0C0C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dirty="0">
                <a:ea typeface="黑体" panose="02010609060101010101" pitchFamily="49" charset="-122"/>
              </a:rPr>
              <a:t>四、问题与挑战</a:t>
            </a:r>
            <a:endParaRPr lang="en-US" altLang="zh-CN" sz="3200" dirty="0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73741"/>
      </p:ext>
    </p:extLst>
  </p:cSld>
  <p:clrMapOvr>
    <a:masterClrMapping/>
  </p:clrMapOvr>
  <p:transition spd="med">
    <p:diamond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97DC1538-F963-476E-A4FB-B863E2CF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043735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6147" name="Text Box 4">
            <a:extLst>
              <a:ext uri="{FF2B5EF4-FFF2-40B4-BE49-F238E27FC236}">
                <a16:creationId xmlns:a16="http://schemas.microsoft.com/office/drawing/2014/main" id="{97C0F603-8B10-4579-A8E9-4958A4259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690" y="2168860"/>
            <a:ext cx="650557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ea typeface="黑体" panose="02010609060101010101" pitchFamily="49" charset="-122"/>
              </a:rPr>
              <a:t>一、传统接收机的发展</a:t>
            </a:r>
            <a:endParaRPr lang="en-US" altLang="zh-CN" sz="3200" b="1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二、里德堡原子及</a:t>
            </a:r>
            <a:r>
              <a:rPr lang="en-US" altLang="zh-CN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EIT</a:t>
            </a: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现象</a:t>
            </a:r>
            <a:endParaRPr lang="en-US" altLang="zh-CN" sz="3200" b="1" dirty="0">
              <a:solidFill>
                <a:srgbClr val="C0C0C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三、里德堡原子对微波电场的接收</a:t>
            </a:r>
            <a:endParaRPr lang="en-US" altLang="zh-CN" sz="3200" b="1" dirty="0">
              <a:solidFill>
                <a:srgbClr val="C0C0C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C0C0C0"/>
                </a:solidFill>
                <a:ea typeface="黑体" panose="02010609060101010101" pitchFamily="49" charset="-122"/>
              </a:rPr>
              <a:t>四、问题与挑战</a:t>
            </a:r>
            <a:endParaRPr lang="en-US" altLang="zh-CN" sz="3200" dirty="0">
              <a:solidFill>
                <a:srgbClr val="C0C0C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8570751"/>
      </p:ext>
    </p:extLst>
  </p:cSld>
  <p:clrMapOvr>
    <a:masterClrMapping/>
  </p:clrMapOvr>
  <p:transition spd="med">
    <p:diamond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5">
            <a:hlinkClick r:id="rId3" action="ppaction://hlinksldjump"/>
            <a:extLst>
              <a:ext uri="{FF2B5EF4-FFF2-40B4-BE49-F238E27FC236}">
                <a16:creationId xmlns:a16="http://schemas.microsoft.com/office/drawing/2014/main" id="{2BE2F03C-2B59-46B9-9E98-2DAF36A6A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F34F7016-866B-4E97-8BF8-D8401C509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5" name="Rectangle 10">
            <a:extLst>
              <a:ext uri="{FF2B5EF4-FFF2-40B4-BE49-F238E27FC236}">
                <a16:creationId xmlns:a16="http://schemas.microsoft.com/office/drawing/2014/main" id="{2355D9AB-853D-48F0-84AD-F392BFDA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Rectangle 44">
            <a:extLst>
              <a:ext uri="{FF2B5EF4-FFF2-40B4-BE49-F238E27FC236}">
                <a16:creationId xmlns:a16="http://schemas.microsoft.com/office/drawing/2014/main" id="{409966F2-9B8D-4834-939D-1DC6B32C7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752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5AF34B-7D2D-4BAC-A6F6-19DC7789B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874963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6D008D-6A65-42DE-B1BC-77BCECBE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38" y="2262188"/>
            <a:ext cx="11755437" cy="50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761EAE-0BFE-4B6A-B24C-927C4A35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42938"/>
            <a:ext cx="10882313" cy="44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342801-CEA4-41C0-81A9-D39D1F799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7907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1490B7A4-EB40-4E6C-BFCB-0C4305E1F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2" y="117476"/>
            <a:ext cx="685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四、问题与挑战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903E4E9-CA03-457F-A755-16FBFC312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1208088"/>
            <a:ext cx="48577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接收信号失真问题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BB8A39B-B962-4769-B4BC-00449FC2604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2389188"/>
            <a:ext cx="3337874" cy="224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Snipaste_2021-04-27_16-58-20">
            <a:extLst>
              <a:ext uri="{FF2B5EF4-FFF2-40B4-BE49-F238E27FC236}">
                <a16:creationId xmlns:a16="http://schemas.microsoft.com/office/drawing/2014/main" id="{F3444FD1-3ECF-42E6-83F4-A48020D329A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726" y="2389188"/>
            <a:ext cx="3337874" cy="238642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7">
            <a:extLst>
              <a:ext uri="{FF2B5EF4-FFF2-40B4-BE49-F238E27FC236}">
                <a16:creationId xmlns:a16="http://schemas.microsoft.com/office/drawing/2014/main" id="{19B1563A-2528-473A-A7CD-37B177A93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137" y="4782428"/>
            <a:ext cx="7897812" cy="50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信号失真如何校正</a:t>
            </a:r>
          </a:p>
        </p:txBody>
      </p:sp>
    </p:spTree>
    <p:extLst>
      <p:ext uri="{BB962C8B-B14F-4D97-AF65-F5344CB8AC3E}">
        <p14:creationId xmlns:p14="http://schemas.microsoft.com/office/powerpoint/2010/main" val="1460424498"/>
      </p:ext>
    </p:extLst>
  </p:cSld>
  <p:clrMapOvr>
    <a:masterClrMapping/>
  </p:clrMapOvr>
  <p:transition spd="med">
    <p:diamond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5">
            <a:hlinkClick r:id="rId3" action="ppaction://hlinksldjump"/>
            <a:extLst>
              <a:ext uri="{FF2B5EF4-FFF2-40B4-BE49-F238E27FC236}">
                <a16:creationId xmlns:a16="http://schemas.microsoft.com/office/drawing/2014/main" id="{2BE2F03C-2B59-46B9-9E98-2DAF36A6A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F34F7016-866B-4E97-8BF8-D8401C509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5" name="Rectangle 10">
            <a:extLst>
              <a:ext uri="{FF2B5EF4-FFF2-40B4-BE49-F238E27FC236}">
                <a16:creationId xmlns:a16="http://schemas.microsoft.com/office/drawing/2014/main" id="{2355D9AB-853D-48F0-84AD-F392BFDA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Rectangle 44">
            <a:extLst>
              <a:ext uri="{FF2B5EF4-FFF2-40B4-BE49-F238E27FC236}">
                <a16:creationId xmlns:a16="http://schemas.microsoft.com/office/drawing/2014/main" id="{409966F2-9B8D-4834-939D-1DC6B32C7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7526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5AF34B-7D2D-4BAC-A6F6-19DC7789B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388" y="2874963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76D008D-6A65-42DE-B1BC-77BCECBEA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38" y="2262188"/>
            <a:ext cx="11755437" cy="50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761EAE-0BFE-4B6A-B24C-927C4A35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42938"/>
            <a:ext cx="10882313" cy="44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342801-CEA4-41C0-81A9-D39D1F799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179070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903E4E9-CA03-457F-A755-16FBFC312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15" y="962025"/>
            <a:ext cx="48577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系统噪声问题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27F021-AEDA-43EE-8FCC-EA3DECF91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1443943"/>
            <a:ext cx="6822250" cy="4017940"/>
          </a:xfrm>
          <a:prstGeom prst="rect">
            <a:avLst/>
          </a:prstGeom>
        </p:spPr>
      </p:pic>
      <p:sp>
        <p:nvSpPr>
          <p:cNvPr id="16" name="文本框 7">
            <a:extLst>
              <a:ext uri="{FF2B5EF4-FFF2-40B4-BE49-F238E27FC236}">
                <a16:creationId xmlns:a16="http://schemas.microsoft.com/office/drawing/2014/main" id="{381BA3C0-17F8-4517-82A7-5E9983930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359" y="5531608"/>
            <a:ext cx="7897812" cy="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里德堡原子接收机的极限灵敏度如何表征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激光器噪声，环境噪声对接收机灵敏度的影响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E1A763D2-F3C2-48B1-9F38-75D5E9997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612" y="117476"/>
            <a:ext cx="685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四、问题与挑战</a:t>
            </a:r>
          </a:p>
        </p:txBody>
      </p:sp>
    </p:spTree>
    <p:extLst>
      <p:ext uri="{BB962C8B-B14F-4D97-AF65-F5344CB8AC3E}">
        <p14:creationId xmlns:p14="http://schemas.microsoft.com/office/powerpoint/2010/main" val="1609593355"/>
      </p:ext>
    </p:extLst>
  </p:cSld>
  <p:clrMapOvr>
    <a:masterClrMapping/>
  </p:clrMapOvr>
  <p:transition spd="med">
    <p:diamond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5">
            <a:hlinkClick r:id="rId3" action="ppaction://hlinksldjump"/>
            <a:extLst>
              <a:ext uri="{FF2B5EF4-FFF2-40B4-BE49-F238E27FC236}">
                <a16:creationId xmlns:a16="http://schemas.microsoft.com/office/drawing/2014/main" id="{2BE2F03C-2B59-46B9-9E98-2DAF36A6A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F34F7016-866B-4E97-8BF8-D8401C509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5" name="Rectangle 10">
            <a:extLst>
              <a:ext uri="{FF2B5EF4-FFF2-40B4-BE49-F238E27FC236}">
                <a16:creationId xmlns:a16="http://schemas.microsoft.com/office/drawing/2014/main" id="{2355D9AB-853D-48F0-84AD-F392BFDA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761EAE-0BFE-4B6A-B24C-927C4A35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42938"/>
            <a:ext cx="10882313" cy="444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466A967-8C24-4ABB-BA5F-BC376794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1941756"/>
            <a:ext cx="48577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什么叫做里德堡原子？有什么特点？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5CCCA61-3EE8-4D26-B363-029B4BE4A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04" y="2919656"/>
            <a:ext cx="8476558" cy="83099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什么二能级的吸收现象？</a:t>
            </a:r>
            <a:endParaRPr lang="en-US" altLang="zh-CN" sz="2400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  <a:ea typeface="黑体" pitchFamily="2" charset="-122"/>
              <a:cs typeface="Times New Roman" pitchFamily="18" charset="0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什么叫三能级的电磁诱导透明（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EIT</a:t>
            </a: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）现象？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E30A089E-421C-4A1B-93C7-2A5526627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50" y="4092460"/>
            <a:ext cx="8476558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  <a:cs typeface="Times New Roman" pitchFamily="18" charset="0"/>
              </a:rPr>
              <a:t>四能级里德堡原子对单频微波电场测量的原理是什么？</a:t>
            </a:r>
          </a:p>
        </p:txBody>
      </p:sp>
      <p:sp>
        <p:nvSpPr>
          <p:cNvPr id="2" name="矩形 1">
            <a:hlinkClick r:id="rId4"/>
            <a:extLst>
              <a:ext uri="{FF2B5EF4-FFF2-40B4-BE49-F238E27FC236}">
                <a16:creationId xmlns:a16="http://schemas.microsoft.com/office/drawing/2014/main" id="{B338990B-12E6-4D4A-9B5A-3BB3C5C54EEB}"/>
              </a:ext>
            </a:extLst>
          </p:cNvPr>
          <p:cNvSpPr/>
          <p:nvPr/>
        </p:nvSpPr>
        <p:spPr>
          <a:xfrm>
            <a:off x="6822250" y="5544235"/>
            <a:ext cx="1080120" cy="4386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93935"/>
      </p:ext>
    </p:extLst>
  </p:cSld>
  <p:clrMapOvr>
    <a:masterClrMapping/>
  </p:clrMapOvr>
  <p:transition spd="med">
    <p:diamond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4">
            <a:extLst>
              <a:ext uri="{FF2B5EF4-FFF2-40B4-BE49-F238E27FC236}">
                <a16:creationId xmlns:a16="http://schemas.microsoft.com/office/drawing/2014/main" id="{CC1BCDCF-726B-4565-8E39-712222ABC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682785"/>
            <a:ext cx="79930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10000"/>
              </a:spcBef>
            </a:pPr>
            <a:r>
              <a:rPr lang="zh-CN" altLang="en-US" sz="72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谢谢！</a:t>
            </a:r>
            <a:endParaRPr lang="en-US" altLang="zh-CN" sz="72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1">
            <a:hlinkClick r:id="" action="ppaction://noaction"/>
            <a:extLst>
              <a:ext uri="{FF2B5EF4-FFF2-40B4-BE49-F238E27FC236}">
                <a16:creationId xmlns:a16="http://schemas.microsoft.com/office/drawing/2014/main" id="{51B9BF26-1D70-4E40-831F-C7D366696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235" y="1941025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9" name="Rectangle 65">
            <a:hlinkClick r:id="" action="ppaction://noaction"/>
            <a:extLst>
              <a:ext uri="{FF2B5EF4-FFF2-40B4-BE49-F238E27FC236}">
                <a16:creationId xmlns:a16="http://schemas.microsoft.com/office/drawing/2014/main" id="{052DCE7F-2A76-438C-A81E-6CF338131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5A27E471-F40C-45C3-95AA-81C56928C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835" y="30152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传统接收机的发展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3A9F02-7DBC-467D-BCE4-73DDD78CD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0" y="1603558"/>
            <a:ext cx="2703143" cy="3463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F89FB6-29C8-44B8-9CAD-F3D4732C6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62" y="1586393"/>
            <a:ext cx="2732214" cy="348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1A07D4-4F92-4AB6-AB41-D33CDC124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56" y="1613078"/>
            <a:ext cx="2748994" cy="34537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934BB43-EAF6-42B8-BD7F-30A11F30D097}"/>
              </a:ext>
            </a:extLst>
          </p:cNvPr>
          <p:cNvSpPr/>
          <p:nvPr/>
        </p:nvSpPr>
        <p:spPr>
          <a:xfrm>
            <a:off x="296525" y="5098259"/>
            <a:ext cx="2790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1775-1836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安培定律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揭示了电流之间的磁相互作用。</a:t>
            </a:r>
            <a:endParaRPr lang="zh-CN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B024CB5-E32F-4A65-9E7B-4217534EABC7}"/>
              </a:ext>
            </a:extLst>
          </p:cNvPr>
          <p:cNvSpPr/>
          <p:nvPr/>
        </p:nvSpPr>
        <p:spPr>
          <a:xfrm>
            <a:off x="3090369" y="5108991"/>
            <a:ext cx="2790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法拉第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1791-1867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），法拉第实验发现了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电磁感应定律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，产生交流发电机。</a:t>
            </a:r>
            <a:endParaRPr lang="zh-CN" altLang="en-US" dirty="0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271B4E8-B364-4019-B990-5F4709F64354}"/>
              </a:ext>
            </a:extLst>
          </p:cNvPr>
          <p:cNvSpPr/>
          <p:nvPr/>
        </p:nvSpPr>
        <p:spPr>
          <a:xfrm>
            <a:off x="5880679" y="5119723"/>
            <a:ext cx="2790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麦克斯韦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1831-1879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），描述电磁学的基本方程，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麦克斯韦方程组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7E38091-3362-4134-A8FC-F2C738CA61CE}"/>
              </a:ext>
            </a:extLst>
          </p:cNvPr>
          <p:cNvSpPr/>
          <p:nvPr/>
        </p:nvSpPr>
        <p:spPr>
          <a:xfrm>
            <a:off x="372733" y="1056743"/>
            <a:ext cx="7110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电磁学的发展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3BBFC0E1-F618-476D-A6DC-A121BEAA7C91}"/>
              </a:ext>
            </a:extLst>
          </p:cNvPr>
          <p:cNvSpPr/>
          <p:nvPr/>
        </p:nvSpPr>
        <p:spPr>
          <a:xfrm>
            <a:off x="296525" y="6165624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B025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1837</a:t>
            </a:r>
            <a:r>
              <a:rPr lang="zh-CN" altLang="en-US" dirty="0">
                <a:solidFill>
                  <a:srgbClr val="B0252A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年惠斯通发明电报机，人类进入了有线通讯时代。</a:t>
            </a:r>
            <a:endParaRPr lang="zh-CN" altLang="en-US" dirty="0">
              <a:solidFill>
                <a:srgbClr val="B0252A"/>
              </a:solidFill>
            </a:endParaRPr>
          </a:p>
        </p:txBody>
      </p:sp>
    </p:spTree>
  </p:cSld>
  <p:clrMapOvr>
    <a:masterClrMapping/>
  </p:clrMapOvr>
  <p:transition spd="med">
    <p:diamond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65">
            <a:hlinkClick r:id="" action="ppaction://noaction"/>
            <a:extLst>
              <a:ext uri="{FF2B5EF4-FFF2-40B4-BE49-F238E27FC236}">
                <a16:creationId xmlns:a16="http://schemas.microsoft.com/office/drawing/2014/main" id="{052DCE7F-2A76-438C-A81E-6CF338131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5A27E471-F40C-45C3-95AA-81C56928C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835" y="30152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传统接收机的发展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337BF0-A34F-431C-9FE7-A58F12B75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2" y="1223755"/>
            <a:ext cx="1681410" cy="2147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22F860-6074-498B-B8D8-ED0B19AA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915" y="1088740"/>
            <a:ext cx="4500500" cy="332364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43F05AA-BD82-4213-8C11-64117D805D5F}"/>
              </a:ext>
            </a:extLst>
          </p:cNvPr>
          <p:cNvSpPr/>
          <p:nvPr/>
        </p:nvSpPr>
        <p:spPr>
          <a:xfrm>
            <a:off x="566555" y="3354180"/>
            <a:ext cx="2790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赫兹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1857-1894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），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赫兹实验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证实了电磁波的存在。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E4FBCD-D71F-4E47-8761-2A8212A5C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11" y="4464115"/>
            <a:ext cx="4269492" cy="204658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6103835-4A16-41D3-9EED-ECC2973DA753}"/>
              </a:ext>
            </a:extLst>
          </p:cNvPr>
          <p:cNvSpPr/>
          <p:nvPr/>
        </p:nvSpPr>
        <p:spPr>
          <a:xfrm>
            <a:off x="475957" y="4559553"/>
            <a:ext cx="4050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1895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波波夫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马可尼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分别成功进行了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无线通信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实验。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A14F9A-A6A9-4825-89AE-7744007F8E04}"/>
              </a:ext>
            </a:extLst>
          </p:cNvPr>
          <p:cNvSpPr/>
          <p:nvPr/>
        </p:nvSpPr>
        <p:spPr>
          <a:xfrm>
            <a:off x="506414" y="5471516"/>
            <a:ext cx="4050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1920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马可尼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发表了利用无线电波检测物体的论文，提出了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雷达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的概念。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0122086"/>
      </p:ext>
    </p:extLst>
  </p:cSld>
  <p:clrMapOvr>
    <a:masterClrMapping/>
  </p:clrMapOvr>
  <p:transition spd="med">
    <p:diamond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65">
            <a:hlinkClick r:id="" action="ppaction://noaction"/>
            <a:extLst>
              <a:ext uri="{FF2B5EF4-FFF2-40B4-BE49-F238E27FC236}">
                <a16:creationId xmlns:a16="http://schemas.microsoft.com/office/drawing/2014/main" id="{052DCE7F-2A76-438C-A81E-6CF338131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5A27E471-F40C-45C3-95AA-81C56928C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835" y="30152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传统接收机的发展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9D09B6-2445-4372-B19B-FC3C748A82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999188"/>
            <a:ext cx="1282940" cy="17636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5FB424E-52A6-4014-B0E4-2D9554581FA9}"/>
              </a:ext>
            </a:extLst>
          </p:cNvPr>
          <p:cNvSpPr/>
          <p:nvPr/>
        </p:nvSpPr>
        <p:spPr>
          <a:xfrm>
            <a:off x="2546774" y="998730"/>
            <a:ext cx="5895655" cy="1171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香农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1916-2001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1948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年发表</a:t>
            </a:r>
            <a:r>
              <a:rPr lang="en-US" altLang="zh-CN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通讯的数学原理</a:t>
            </a:r>
            <a:r>
              <a:rPr lang="en-US" altLang="zh-CN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1949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年发表的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噪声下的通信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为信息论和数字通信奠定了基础。</a:t>
            </a: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B835A04-5DE1-4D7F-9481-3C4B7237ABD7}"/>
              </a:ext>
            </a:extLst>
          </p:cNvPr>
          <p:cNvSpPr/>
          <p:nvPr/>
        </p:nvSpPr>
        <p:spPr>
          <a:xfrm>
            <a:off x="2546773" y="2152947"/>
            <a:ext cx="5895655" cy="43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著名的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香农公式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揭示了通信系统性能的极限：</a:t>
            </a:r>
            <a:endParaRPr lang="zh-CN" altLang="en-US" sz="20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BCD5064-58BD-4682-B901-B08CB2D985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845745"/>
              </p:ext>
            </p:extLst>
          </p:nvPr>
        </p:nvGraphicFramePr>
        <p:xfrm>
          <a:off x="3491880" y="2555290"/>
          <a:ext cx="3150350" cy="684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3" name="Equation" r:id="rId5" imgW="1765300" imgH="381000" progId="Equation.DSMT4">
                  <p:embed/>
                </p:oleObj>
              </mc:Choice>
              <mc:Fallback>
                <p:oleObj name="Equation" r:id="rId5" imgW="1765300" imgH="381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2555290"/>
                        <a:ext cx="3150350" cy="6848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CA9E83EA-C336-4D16-AFB2-21EB74EF9D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4" y="3540302"/>
            <a:ext cx="2624950" cy="129278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45C3A54-FF8A-4C29-9DF4-50CE7079C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62" y="3203975"/>
            <a:ext cx="5349496" cy="240309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150CAA7-3F84-4C14-AEC3-9FB7E8F498E3}"/>
              </a:ext>
            </a:extLst>
          </p:cNvPr>
          <p:cNvSpPr/>
          <p:nvPr/>
        </p:nvSpPr>
        <p:spPr>
          <a:xfrm>
            <a:off x="3838789" y="4166241"/>
            <a:ext cx="1228266" cy="55819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0B5C28F-CEF9-465C-BC68-E57711BD88F4}"/>
              </a:ext>
            </a:extLst>
          </p:cNvPr>
          <p:cNvSpPr/>
          <p:nvPr/>
        </p:nvSpPr>
        <p:spPr>
          <a:xfrm>
            <a:off x="215369" y="5628872"/>
            <a:ext cx="8713261" cy="43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FF"/>
                </a:solidFill>
              </a:rPr>
              <a:t>传统天线接收频带窄（几个</a:t>
            </a:r>
            <a:r>
              <a:rPr lang="en-US" altLang="zh-CN" sz="2000" dirty="0">
                <a:solidFill>
                  <a:srgbClr val="0000FF"/>
                </a:solidFill>
              </a:rPr>
              <a:t>GHz</a:t>
            </a:r>
            <a:r>
              <a:rPr lang="zh-CN" altLang="en-US" sz="2000" dirty="0">
                <a:solidFill>
                  <a:srgbClr val="0000FF"/>
                </a:solidFill>
              </a:rPr>
              <a:t>），最小可接收功率受电阻热噪声制约。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C66A04D-DB9B-43D3-96BF-6416C888EC22}"/>
              </a:ext>
            </a:extLst>
          </p:cNvPr>
          <p:cNvSpPr/>
          <p:nvPr/>
        </p:nvSpPr>
        <p:spPr>
          <a:xfrm>
            <a:off x="246551" y="6102859"/>
            <a:ext cx="8713261" cy="43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FF"/>
                </a:solidFill>
              </a:rPr>
              <a:t>探寻无电阻的电磁波接收方式，利用原子感应电磁波。</a:t>
            </a:r>
          </a:p>
        </p:txBody>
      </p:sp>
    </p:spTree>
    <p:extLst>
      <p:ext uri="{BB962C8B-B14F-4D97-AF65-F5344CB8AC3E}">
        <p14:creationId xmlns:p14="http://schemas.microsoft.com/office/powerpoint/2010/main" val="4146878440"/>
      </p:ext>
    </p:extLst>
  </p:cSld>
  <p:clrMapOvr>
    <a:masterClrMapping/>
  </p:clrMapOvr>
  <p:transition spd="med">
    <p:diamond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97DC1538-F963-476E-A4FB-B863E2CFD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043735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6147" name="Text Box 4">
            <a:extLst>
              <a:ext uri="{FF2B5EF4-FFF2-40B4-BE49-F238E27FC236}">
                <a16:creationId xmlns:a16="http://schemas.microsoft.com/office/drawing/2014/main" id="{97C0F603-8B10-4579-A8E9-4958A4259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690" y="2168860"/>
            <a:ext cx="650557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一、传统接收机的发展</a:t>
            </a:r>
            <a:endParaRPr lang="en-US" altLang="zh-CN" sz="3200" b="1" dirty="0">
              <a:solidFill>
                <a:srgbClr val="C0C0C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ea typeface="黑体" panose="02010609060101010101" pitchFamily="49" charset="-122"/>
              </a:rPr>
              <a:t>二、里德堡原子及</a:t>
            </a:r>
            <a:r>
              <a:rPr lang="en-US" altLang="zh-CN" sz="3200" b="1" dirty="0">
                <a:ea typeface="黑体" panose="02010609060101010101" pitchFamily="49" charset="-122"/>
              </a:rPr>
              <a:t>EIT</a:t>
            </a:r>
            <a:r>
              <a:rPr lang="zh-CN" altLang="en-US" sz="3200" b="1" dirty="0">
                <a:ea typeface="黑体" panose="02010609060101010101" pitchFamily="49" charset="-122"/>
              </a:rPr>
              <a:t>现象</a:t>
            </a:r>
            <a:endParaRPr lang="en-US" altLang="zh-CN" sz="3200" b="1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b="1" dirty="0">
                <a:solidFill>
                  <a:srgbClr val="C0C0C0"/>
                </a:solidFill>
                <a:ea typeface="黑体" panose="02010609060101010101" pitchFamily="49" charset="-122"/>
              </a:rPr>
              <a:t>三、里德堡原子对微波电场的接收</a:t>
            </a:r>
            <a:endParaRPr lang="en-US" altLang="zh-CN" sz="3200" b="1" dirty="0">
              <a:solidFill>
                <a:srgbClr val="C0C0C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sz="3200" dirty="0">
                <a:solidFill>
                  <a:srgbClr val="C0C0C0"/>
                </a:solidFill>
                <a:ea typeface="黑体" panose="02010609060101010101" pitchFamily="49" charset="-122"/>
              </a:rPr>
              <a:t>四、问题与挑战</a:t>
            </a:r>
            <a:endParaRPr lang="en-US" altLang="zh-CN" sz="3200" dirty="0">
              <a:solidFill>
                <a:srgbClr val="C0C0C0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586546"/>
      </p:ext>
    </p:extLst>
  </p:cSld>
  <p:clrMapOvr>
    <a:masterClrMapping/>
  </p:clrMapOvr>
  <p:transition spd="med">
    <p:diamond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5">
            <a:hlinkClick r:id="rId4" action="ppaction://hlinksldjump"/>
            <a:extLst>
              <a:ext uri="{FF2B5EF4-FFF2-40B4-BE49-F238E27FC236}">
                <a16:creationId xmlns:a16="http://schemas.microsoft.com/office/drawing/2014/main" id="{73E9D1D8-EC5B-4CAF-A042-0DE579096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6861C20-EBBE-45C3-ACB8-045D65FF5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865" y="39688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里德堡原子和</a:t>
            </a:r>
            <a:r>
              <a:rPr kumimoji="1" lang="en-US" altLang="zh-CN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EIT</a:t>
            </a:r>
            <a:endParaRPr kumimoji="1" lang="zh-CN" altLang="en-US" sz="4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6" name="Picture 162" descr="100970-1">
            <a:extLst>
              <a:ext uri="{FF2B5EF4-FFF2-40B4-BE49-F238E27FC236}">
                <a16:creationId xmlns:a16="http://schemas.microsoft.com/office/drawing/2014/main" id="{421D4195-4480-4071-B8F7-0436D1C2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848" y="1887680"/>
            <a:ext cx="284480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199" name="对象 9">
            <a:extLst>
              <a:ext uri="{FF2B5EF4-FFF2-40B4-BE49-F238E27FC236}">
                <a16:creationId xmlns:a16="http://schemas.microsoft.com/office/drawing/2014/main" id="{9581855C-1132-4922-B8EC-A7EF2FA61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3026"/>
              </p:ext>
            </p:extLst>
          </p:nvPr>
        </p:nvGraphicFramePr>
        <p:xfrm>
          <a:off x="2662237" y="2488607"/>
          <a:ext cx="143668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7" name="Equation" r:id="rId6" imgW="838080" imgH="368280" progId="Equation.DSMT4">
                  <p:embed/>
                </p:oleObj>
              </mc:Choice>
              <mc:Fallback>
                <p:oleObj name="Equation" r:id="rId6" imgW="838080" imgH="368280" progId="Equation.DSMT4">
                  <p:embed/>
                  <p:pic>
                    <p:nvPicPr>
                      <p:cNvPr id="8199" name="对象 9">
                        <a:extLst>
                          <a:ext uri="{FF2B5EF4-FFF2-40B4-BE49-F238E27FC236}">
                            <a16:creationId xmlns:a16="http://schemas.microsoft.com/office/drawing/2014/main" id="{9581855C-1132-4922-B8EC-A7EF2FA61D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7" y="2488607"/>
                        <a:ext cx="1436688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文本框 10">
            <a:extLst>
              <a:ext uri="{FF2B5EF4-FFF2-40B4-BE49-F238E27FC236}">
                <a16:creationId xmlns:a16="http://schemas.microsoft.com/office/drawing/2014/main" id="{4DBCD3DF-0BE5-4B9A-A9F9-559B7EE75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2096245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原子跃迁的频率满足：</a:t>
            </a:r>
          </a:p>
        </p:txBody>
      </p:sp>
      <p:pic>
        <p:nvPicPr>
          <p:cNvPr id="16" name="图片 3">
            <a:extLst>
              <a:ext uri="{FF2B5EF4-FFF2-40B4-BE49-F238E27FC236}">
                <a16:creationId xmlns:a16="http://schemas.microsoft.com/office/drawing/2014/main" id="{7B437428-6171-4069-BDFB-A55EF012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350" y="4599130"/>
            <a:ext cx="3211125" cy="240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6DA7D55-43B5-4EFE-968A-A3E5A496AD2E}"/>
              </a:ext>
            </a:extLst>
          </p:cNvPr>
          <p:cNvSpPr/>
          <p:nvPr/>
        </p:nvSpPr>
        <p:spPr>
          <a:xfrm>
            <a:off x="243841" y="1347314"/>
            <a:ext cx="8603634" cy="78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里德堡态最早是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Livering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Dewar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1879</a:t>
            </a:r>
            <a:r>
              <a:rPr lang="zh-CN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年对一系列碱金属谱的观测而发现的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，主量子数非常大的原子叫做</a:t>
            </a: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里德堡原子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5F3565-734A-4595-A7B6-D742B5F3F6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6" y="4730832"/>
            <a:ext cx="3435743" cy="9019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A91509-08B6-4535-8D5B-B1DC37B505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6" y="5627238"/>
            <a:ext cx="3435743" cy="1068135"/>
          </a:xfrm>
          <a:prstGeom prst="rect">
            <a:avLst/>
          </a:prstGeom>
        </p:spPr>
      </p:pic>
      <p:sp>
        <p:nvSpPr>
          <p:cNvPr id="21" name="文本框 10">
            <a:extLst>
              <a:ext uri="{FF2B5EF4-FFF2-40B4-BE49-F238E27FC236}">
                <a16:creationId xmlns:a16="http://schemas.microsoft.com/office/drawing/2014/main" id="{E1788C49-DA13-4F44-B30E-DF4243C30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52" y="3179679"/>
            <a:ext cx="6400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里德堡原子的特点：</a:t>
            </a:r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B6659547-E094-49B0-B35C-87FBDBD71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25" y="941311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里德堡原子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9C47DC-E202-4298-99DA-89EB07ED5C7B}"/>
              </a:ext>
            </a:extLst>
          </p:cNvPr>
          <p:cNvSpPr/>
          <p:nvPr/>
        </p:nvSpPr>
        <p:spPr>
          <a:xfrm>
            <a:off x="1290645" y="3546775"/>
            <a:ext cx="2981309" cy="1151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寿命长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跃迁频率在微波波段</a:t>
            </a:r>
            <a:endParaRPr lang="en-US" altLang="zh-CN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极化率高</a:t>
            </a:r>
            <a:endParaRPr lang="zh-CN" altLang="en-US" sz="2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2D3840F-A16E-43CC-A742-00B194BC1784}"/>
              </a:ext>
            </a:extLst>
          </p:cNvPr>
          <p:cNvSpPr/>
          <p:nvPr/>
        </p:nvSpPr>
        <p:spPr>
          <a:xfrm>
            <a:off x="3578403" y="4730832"/>
            <a:ext cx="2388752" cy="1889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极化率是复数，其实部对应着介质的色散特性，虚部对应着介质的吸收特性。</a:t>
            </a:r>
            <a:endParaRPr lang="zh-CN" altLang="en-US" sz="2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diamond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5">
            <a:hlinkClick r:id="rId4" action="ppaction://hlinksldjump"/>
            <a:extLst>
              <a:ext uri="{FF2B5EF4-FFF2-40B4-BE49-F238E27FC236}">
                <a16:creationId xmlns:a16="http://schemas.microsoft.com/office/drawing/2014/main" id="{73E9D1D8-EC5B-4CAF-A042-0DE579096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6861C20-EBBE-45C3-ACB8-045D65FF5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865" y="39688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里德堡原子和</a:t>
            </a:r>
            <a:r>
              <a:rPr kumimoji="1" lang="en-US" altLang="zh-CN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EIT</a:t>
            </a:r>
            <a:endParaRPr kumimoji="1" lang="zh-CN" altLang="en-US" sz="4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B6659547-E094-49B0-B35C-87FBDBD71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53" y="941077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二能级的吸收</a:t>
            </a:r>
          </a:p>
        </p:txBody>
      </p:sp>
      <p:pic>
        <p:nvPicPr>
          <p:cNvPr id="12" name="图片 11" descr="C:\Users\1603\AppData\Local\Temp\WeChat Files\be2d0cecb5406328b6e57110f938981.png">
            <a:extLst>
              <a:ext uri="{FF2B5EF4-FFF2-40B4-BE49-F238E27FC236}">
                <a16:creationId xmlns:a16="http://schemas.microsoft.com/office/drawing/2014/main" id="{3D8B5396-F4BA-4AA8-9E61-58B1F77AA1A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200" y="1405563"/>
            <a:ext cx="279654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03F2FE-0060-4555-A0A6-AA373F41E4A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656292" y="3703804"/>
            <a:ext cx="3651123" cy="260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446BC4-E86F-4FEE-BF9D-AA0BC5C045F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36585" y="3836480"/>
            <a:ext cx="3600400" cy="24967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7960F6B-B6E9-4087-A579-22FE872BD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483729"/>
              </p:ext>
            </p:extLst>
          </p:nvPr>
        </p:nvGraphicFramePr>
        <p:xfrm>
          <a:off x="707053" y="1571318"/>
          <a:ext cx="2649812" cy="22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81" name="Visio" r:id="rId8" imgW="2762161" imgH="2343048" progId="Visio.Drawing.15">
                  <p:embed/>
                </p:oleObj>
              </mc:Choice>
              <mc:Fallback>
                <p:oleObj name="Visio" r:id="rId8" imgW="2762161" imgH="234304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053" y="1571318"/>
                        <a:ext cx="2649812" cy="2265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A1661DB-2AD9-491A-A17E-AFC6AC4F3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747668"/>
              </p:ext>
            </p:extLst>
          </p:nvPr>
        </p:nvGraphicFramePr>
        <p:xfrm>
          <a:off x="3652082" y="2929270"/>
          <a:ext cx="4270110" cy="73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82" name="Equation" r:id="rId10" imgW="2590560" imgH="444240" progId="Equation.DSMT4">
                  <p:embed/>
                </p:oleObj>
              </mc:Choice>
              <mc:Fallback>
                <p:oleObj name="Equation" r:id="rId10" imgW="25905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2082" y="2929270"/>
                        <a:ext cx="4270110" cy="73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CB5DEFF2-06BB-4C81-A718-DC8404EED8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75" y="1129492"/>
            <a:ext cx="2323162" cy="16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54760"/>
      </p:ext>
    </p:extLst>
  </p:cSld>
  <p:clrMapOvr>
    <a:masterClrMapping/>
  </p:clrMapOvr>
  <p:transition spd="med">
    <p:diamond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5">
            <a:hlinkClick r:id="rId4" action="ppaction://hlinksldjump"/>
            <a:extLst>
              <a:ext uri="{FF2B5EF4-FFF2-40B4-BE49-F238E27FC236}">
                <a16:creationId xmlns:a16="http://schemas.microsoft.com/office/drawing/2014/main" id="{73E9D1D8-EC5B-4CAF-A042-0DE579096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6096000"/>
            <a:ext cx="137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6861C20-EBBE-45C3-ACB8-045D65FF5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865" y="39688"/>
            <a:ext cx="6858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里德堡原子和</a:t>
            </a:r>
            <a:r>
              <a:rPr kumimoji="1" lang="en-US" altLang="zh-CN" sz="4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EIT</a:t>
            </a:r>
            <a:endParaRPr kumimoji="1" lang="zh-CN" altLang="en-US" sz="4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id="{B6659547-E094-49B0-B35C-87FBDBD71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525" y="941311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二能级的吸收</a:t>
            </a:r>
          </a:p>
        </p:txBody>
      </p:sp>
      <p:graphicFrame>
        <p:nvGraphicFramePr>
          <p:cNvPr id="17" name="对象 2">
            <a:extLst>
              <a:ext uri="{FF2B5EF4-FFF2-40B4-BE49-F238E27FC236}">
                <a16:creationId xmlns:a16="http://schemas.microsoft.com/office/drawing/2014/main" id="{FA93A0D8-D397-4848-A421-D5E9CDB20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248000"/>
              </p:ext>
            </p:extLst>
          </p:nvPr>
        </p:nvGraphicFramePr>
        <p:xfrm>
          <a:off x="3727819" y="2808122"/>
          <a:ext cx="5229225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9" name="Visio" r:id="rId5" imgW="5562645" imgH="4267074" progId="Visio.Drawing.15">
                  <p:embed/>
                </p:oleObj>
              </mc:Choice>
              <mc:Fallback>
                <p:oleObj name="Visio" r:id="rId5" imgW="5562645" imgH="4267074" progId="Visio.Drawing.15">
                  <p:embed/>
                  <p:pic>
                    <p:nvPicPr>
                      <p:cNvPr id="45063" name="对象 2">
                        <a:extLst>
                          <a:ext uri="{FF2B5EF4-FFF2-40B4-BE49-F238E27FC236}">
                            <a16:creationId xmlns:a16="http://schemas.microsoft.com/office/drawing/2014/main" id="{25673788-A50E-468D-BF2B-9D92284483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819" y="2808122"/>
                        <a:ext cx="5229225" cy="401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3">
            <a:extLst>
              <a:ext uri="{FF2B5EF4-FFF2-40B4-BE49-F238E27FC236}">
                <a16:creationId xmlns:a16="http://schemas.microsoft.com/office/drawing/2014/main" id="{CDA24CE1-BD91-4291-A852-F8F520D569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309075"/>
              </p:ext>
            </p:extLst>
          </p:nvPr>
        </p:nvGraphicFramePr>
        <p:xfrm>
          <a:off x="521237" y="4623673"/>
          <a:ext cx="3195355" cy="2073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0" name="Visio" r:id="rId7" imgW="4410175" imgH="2800243" progId="Visio.Drawing.15">
                  <p:embed/>
                </p:oleObj>
              </mc:Choice>
              <mc:Fallback>
                <p:oleObj name="Visio" r:id="rId7" imgW="4410175" imgH="2800243" progId="Visio.Drawing.15">
                  <p:embed/>
                  <p:pic>
                    <p:nvPicPr>
                      <p:cNvPr id="53257" name="对象 3">
                        <a:extLst>
                          <a:ext uri="{FF2B5EF4-FFF2-40B4-BE49-F238E27FC236}">
                            <a16:creationId xmlns:a16="http://schemas.microsoft.com/office/drawing/2014/main" id="{07FCD55F-ACE2-4564-9C78-7947577E51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237" y="4623673"/>
                        <a:ext cx="3195355" cy="20732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0">
            <a:extLst>
              <a:ext uri="{FF2B5EF4-FFF2-40B4-BE49-F238E27FC236}">
                <a16:creationId xmlns:a16="http://schemas.microsoft.com/office/drawing/2014/main" id="{A61DCA61-652B-44C4-A885-847F6602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8" y="2164900"/>
            <a:ext cx="3959806" cy="246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对象 3">
            <a:extLst>
              <a:ext uri="{FF2B5EF4-FFF2-40B4-BE49-F238E27FC236}">
                <a16:creationId xmlns:a16="http://schemas.microsoft.com/office/drawing/2014/main" id="{18FB3D88-6654-4389-8485-3846808BC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909057"/>
              </p:ext>
            </p:extLst>
          </p:nvPr>
        </p:nvGraphicFramePr>
        <p:xfrm>
          <a:off x="2253137" y="808554"/>
          <a:ext cx="45529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1" name="Visio" r:id="rId10" imgW="5153021" imgH="1895509" progId="Visio.Drawing.15">
                  <p:embed/>
                </p:oleObj>
              </mc:Choice>
              <mc:Fallback>
                <p:oleObj name="Visio" r:id="rId10" imgW="5153021" imgH="1895509" progId="Visio.Drawing.15">
                  <p:embed/>
                  <p:pic>
                    <p:nvPicPr>
                      <p:cNvPr id="47113" name="对象 3">
                        <a:extLst>
                          <a:ext uri="{FF2B5EF4-FFF2-40B4-BE49-F238E27FC236}">
                            <a16:creationId xmlns:a16="http://schemas.microsoft.com/office/drawing/2014/main" id="{A1D0DD3E-80E3-48DF-B3D2-6CDC580AD6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137" y="808554"/>
                        <a:ext cx="455295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图片 8">
            <a:extLst>
              <a:ext uri="{FF2B5EF4-FFF2-40B4-BE49-F238E27FC236}">
                <a16:creationId xmlns:a16="http://schemas.microsoft.com/office/drawing/2014/main" id="{AAA5BB66-7BC2-4F5D-8E70-C11E8D0B4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16" y="825874"/>
            <a:ext cx="2318420" cy="203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476027"/>
      </p:ext>
    </p:extLst>
  </p:cSld>
  <p:clrMapOvr>
    <a:masterClrMapping/>
  </p:clrMapOvr>
  <p:transition spd="med">
    <p:diamond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59547</TotalTime>
  <Words>736</Words>
  <Application>Microsoft Office PowerPoint</Application>
  <PresentationFormat>全屏显示(4:3)</PresentationFormat>
  <Paragraphs>109</Paragraphs>
  <Slides>23</Slides>
  <Notes>21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等线 Light</vt:lpstr>
      <vt:lpstr>黑体</vt:lpstr>
      <vt:lpstr>华文新魏</vt:lpstr>
      <vt:lpstr>宋体</vt:lpstr>
      <vt:lpstr>Arial</vt:lpstr>
      <vt:lpstr>Calibri</vt:lpstr>
      <vt:lpstr>Times New Roman</vt:lpstr>
      <vt:lpstr>Office 主题​​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NordriDesign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免费模板</dc:title>
  <dc:creator>上海诺睿网络信息科技有限公司</dc:creator>
  <cp:keywords>ppt幻灯设计/ppt模板设计</cp:keywords>
  <dc:description>Nordri设计工作室ppt模版发布供大家免费下载使用。版权为Nordri设计工作室所有。您可以自行使用、修改、复制本模版。转载、发表或以其它方式利用本模版上内容，如果您需更进一步的服务，请和我们联系。</dc:description>
  <cp:lastModifiedBy>DELL</cp:lastModifiedBy>
  <cp:revision>3419</cp:revision>
  <cp:lastPrinted>2017-11-13T06:22:37Z</cp:lastPrinted>
  <dcterms:created xsi:type="dcterms:W3CDTF">2007-10-21T01:27:31Z</dcterms:created>
  <dcterms:modified xsi:type="dcterms:W3CDTF">2025-12-16T09:28:10Z</dcterms:modified>
  <cp:category>免费模板</cp:category>
</cp:coreProperties>
</file>